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402" r:id="rId2"/>
    <p:sldId id="399" r:id="rId3"/>
    <p:sldId id="415" r:id="rId4"/>
    <p:sldId id="419" r:id="rId5"/>
    <p:sldId id="396" r:id="rId6"/>
    <p:sldId id="416" r:id="rId7"/>
    <p:sldId id="417" r:id="rId8"/>
    <p:sldId id="420" r:id="rId9"/>
    <p:sldId id="403" r:id="rId10"/>
    <p:sldId id="404" r:id="rId11"/>
    <p:sldId id="418" r:id="rId12"/>
    <p:sldId id="424" r:id="rId13"/>
    <p:sldId id="405" r:id="rId14"/>
    <p:sldId id="407" r:id="rId15"/>
    <p:sldId id="421" r:id="rId16"/>
    <p:sldId id="422" r:id="rId17"/>
    <p:sldId id="408" r:id="rId18"/>
    <p:sldId id="425" r:id="rId19"/>
    <p:sldId id="412" r:id="rId20"/>
    <p:sldId id="423" r:id="rId21"/>
    <p:sldId id="413" r:id="rId22"/>
    <p:sldId id="414" r:id="rId23"/>
    <p:sldId id="427" r:id="rId24"/>
    <p:sldId id="411" r:id="rId25"/>
  </p:sldIdLst>
  <p:sldSz cx="9144000" cy="6858000" type="screen4x3"/>
  <p:notesSz cx="7010400" cy="92360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026">
          <p15:clr>
            <a:srgbClr val="A4A3A4"/>
          </p15:clr>
        </p15:guide>
        <p15:guide id="4" orient="horz" pos="3884">
          <p15:clr>
            <a:srgbClr val="A4A3A4"/>
          </p15:clr>
        </p15:guide>
        <p15:guide id="5" orient="horz" pos="4110">
          <p15:clr>
            <a:srgbClr val="A4A3A4"/>
          </p15:clr>
        </p15:guide>
        <p15:guide id="6" orient="horz" pos="1592">
          <p15:clr>
            <a:srgbClr val="A4A3A4"/>
          </p15:clr>
        </p15:guide>
        <p15:guide id="7" pos="204">
          <p15:clr>
            <a:srgbClr val="A4A3A4"/>
          </p15:clr>
        </p15:guide>
        <p15:guide id="8" pos="5556">
          <p15:clr>
            <a:srgbClr val="A4A3A4"/>
          </p15:clr>
        </p15:guide>
        <p15:guide id="9" pos="1927">
          <p15:clr>
            <a:srgbClr val="A4A3A4"/>
          </p15:clr>
        </p15:guide>
        <p15:guide id="10" pos="3833">
          <p15:clr>
            <a:srgbClr val="A4A3A4"/>
          </p15:clr>
        </p15:guide>
        <p15:guide id="11" orient="horz" pos="330">
          <p15:clr>
            <a:srgbClr val="A4A3A4"/>
          </p15:clr>
        </p15:guide>
        <p15:guide id="12" orient="horz" pos="799">
          <p15:clr>
            <a:srgbClr val="A4A3A4"/>
          </p15:clr>
        </p15:guide>
        <p15:guide id="13" pos="2018">
          <p15:clr>
            <a:srgbClr val="A4A3A4"/>
          </p15:clr>
        </p15:guide>
        <p15:guide id="14" pos="3769">
          <p15:clr>
            <a:srgbClr val="A4A3A4"/>
          </p15:clr>
        </p15:guide>
        <p15:guide id="15" orient="horz" pos="3894">
          <p15:clr>
            <a:srgbClr val="A4A3A4"/>
          </p15:clr>
        </p15:guide>
      </p15:sldGuideLst>
    </p:ext>
    <p:ext uri="{2D200454-40CA-4A62-9FC3-DE9A4176ACB9}">
      <p15:notesGuideLst xmlns:p15="http://schemas.microsoft.com/office/powerpoint/2012/main" xmlns="">
        <p15:guide id="1" orient="horz" pos="3127">
          <p15:clr>
            <a:srgbClr val="A4A3A4"/>
          </p15:clr>
        </p15:guide>
        <p15:guide id="2" pos="3945">
          <p15:clr>
            <a:srgbClr val="A4A3A4"/>
          </p15:clr>
        </p15:guide>
        <p15:guide id="3" pos="1017">
          <p15:clr>
            <a:srgbClr val="A4A3A4"/>
          </p15:clr>
        </p15:guide>
        <p15:guide id="4" pos="25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223"/>
    <a:srgbClr val="AE132A"/>
    <a:srgbClr val="5F5F5F"/>
    <a:srgbClr val="EE3135"/>
    <a:srgbClr val="7F93AA"/>
    <a:srgbClr val="CCD4DD"/>
    <a:srgbClr val="7FBDB2"/>
    <a:srgbClr val="F8A762"/>
    <a:srgbClr val="CCE5E0"/>
    <a:srgbClr val="002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017" autoAdjust="0"/>
    <p:restoredTop sz="86380" autoAdjust="0"/>
  </p:normalViewPr>
  <p:slideViewPr>
    <p:cSldViewPr snapToObjects="1">
      <p:cViewPr>
        <p:scale>
          <a:sx n="125" d="100"/>
          <a:sy n="125" d="100"/>
        </p:scale>
        <p:origin x="-1956" y="-24"/>
      </p:cViewPr>
      <p:guideLst>
        <p:guide orient="horz" pos="4224"/>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75" d="100"/>
        <a:sy n="75" d="100"/>
      </p:scale>
      <p:origin x="0" y="0"/>
    </p:cViewPr>
  </p:sorterViewPr>
  <p:notesViewPr>
    <p:cSldViewPr snapToObjects="1" showGuides="1">
      <p:cViewPr>
        <p:scale>
          <a:sx n="100" d="100"/>
          <a:sy n="100" d="100"/>
        </p:scale>
        <p:origin x="-1632" y="3072"/>
      </p:cViewPr>
      <p:guideLst>
        <p:guide orient="horz" pos="2909"/>
        <p:guide pos="4068"/>
        <p:guide pos="1049"/>
        <p:guide pos="2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254053"/>
          </a:xfrm>
          <a:prstGeom prst="rect">
            <a:avLst/>
          </a:prstGeom>
        </p:spPr>
        <p:txBody>
          <a:bodyPr vert="horz" lIns="91440" tIns="45720" rIns="91440" bIns="45720" rtlCol="0"/>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70938" y="0"/>
            <a:ext cx="3037840" cy="254053"/>
          </a:xfrm>
          <a:prstGeom prst="rect">
            <a:avLst/>
          </a:prstGeom>
        </p:spPr>
        <p:txBody>
          <a:bodyPr vert="horz" lIns="91440" tIns="45720" rIns="91440" bIns="45720" rtlCol="0"/>
          <a:lstStyle>
            <a:lvl1pPr algn="r">
              <a:defRPr sz="1200"/>
            </a:lvl1pPr>
          </a:lstStyle>
          <a:p>
            <a:fld id="{D864A287-DBE9-4077-8E3C-69701573037A}" type="datetime4">
              <a:rPr lang="en-GB" sz="1000" smtClean="0">
                <a:solidFill>
                  <a:srgbClr val="EE3135"/>
                </a:solidFill>
                <a:latin typeface="Arial" panose="020B0604020202020204" pitchFamily="34" charset="0"/>
                <a:cs typeface="Arial" panose="020B0604020202020204" pitchFamily="34" charset="0"/>
              </a:rPr>
              <a:t>08 February 2017</a:t>
            </a:fld>
            <a:endParaRPr lang="en-GB" sz="1000" dirty="0">
              <a:solidFill>
                <a:srgbClr val="EE3135"/>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1664995" y="8825583"/>
            <a:ext cx="4637316" cy="199814"/>
          </a:xfrm>
          <a:prstGeom prst="rect">
            <a:avLst/>
          </a:prstGeom>
        </p:spPr>
        <p:txBody>
          <a:bodyPr vert="horz" lIns="91440" tIns="45720" rIns="91440" bIns="45720" rtlCol="0" anchor="b"/>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6449527" y="8825583"/>
            <a:ext cx="560873" cy="199814"/>
          </a:xfrm>
          <a:prstGeom prst="rect">
            <a:avLst/>
          </a:prstGeom>
        </p:spPr>
        <p:txBody>
          <a:bodyPr vert="horz" lIns="91440" tIns="45720" rIns="91440" bIns="45720" rtlCol="0" anchor="b"/>
          <a:lstStyle>
            <a:lvl1pPr algn="r">
              <a:defRPr sz="1200"/>
            </a:lvl1pPr>
          </a:lstStyle>
          <a:p>
            <a:fld id="{989AAED6-8892-497D-93D7-45C16BBF4208}" type="slidenum">
              <a:rPr lang="en-GB" sz="1000" smtClean="0">
                <a:solidFill>
                  <a:srgbClr val="EE3135"/>
                </a:solidFill>
                <a:latin typeface="Arial" panose="020B0604020202020204" pitchFamily="34" charset="0"/>
                <a:cs typeface="Arial" panose="020B0604020202020204" pitchFamily="34" charset="0"/>
              </a:rPr>
              <a:t>‹#›</a:t>
            </a:fld>
            <a:endParaRPr lang="en-GB" sz="1000" dirty="0">
              <a:solidFill>
                <a:srgbClr val="EE31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58853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254053"/>
          </a:xfrm>
          <a:prstGeom prst="rect">
            <a:avLst/>
          </a:prstGeom>
        </p:spPr>
        <p:txBody>
          <a:bodyPr vert="horz" lIns="91440" tIns="45720" rIns="91440" bIns="45720" rtlCol="0"/>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3970938" y="0"/>
            <a:ext cx="3037840" cy="254053"/>
          </a:xfrm>
          <a:prstGeom prst="rect">
            <a:avLst/>
          </a:prstGeom>
        </p:spPr>
        <p:txBody>
          <a:bodyPr vert="horz" lIns="91440" tIns="45720" rIns="91440" bIns="45720" rtlCol="0"/>
          <a:lstStyle>
            <a:lvl1pPr algn="r">
              <a:defRPr sz="1000">
                <a:solidFill>
                  <a:srgbClr val="EE3135"/>
                </a:solidFill>
                <a:latin typeface="Arial" panose="020B0604020202020204" pitchFamily="34" charset="0"/>
                <a:cs typeface="Arial" panose="020B0604020202020204" pitchFamily="34" charset="0"/>
              </a:defRPr>
            </a:lvl1pPr>
          </a:lstStyle>
          <a:p>
            <a:fld id="{44732EC5-A57E-40B0-AEED-58A678E69823}" type="datetime4">
              <a:rPr lang="en-GB" smtClean="0"/>
              <a:pPr/>
              <a:t>08 February 2017</a:t>
            </a:fld>
            <a:endParaRPr lang="en-GB"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schemeClr val="bg1">
                <a:lumMod val="75000"/>
              </a:schemeClr>
            </a:solidFill>
          </a:ln>
          <a:effectLst>
            <a:outerShdw blurRad="50800" dist="38100" dir="2700000" algn="tl" rotWithShape="0">
              <a:prstClr val="black">
                <a:alpha val="40000"/>
              </a:prstClr>
            </a:outerShdw>
          </a:effectLst>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413657" y="4387136"/>
            <a:ext cx="6183087" cy="4156234"/>
          </a:xfrm>
          <a:prstGeom prst="rect">
            <a:avLst/>
          </a:prstGeom>
        </p:spPr>
        <p:txBody>
          <a:bodyPr vert="horz" lIns="0" tIns="0" rIns="0" bIns="0" rtlCol="0"/>
          <a:lstStyle/>
          <a:p>
            <a:pPr lvl="0"/>
            <a:r>
              <a:rPr lang="en-US" smtClean="0"/>
              <a:t>Body Copy</a:t>
            </a:r>
          </a:p>
          <a:p>
            <a:pPr lvl="1"/>
            <a:r>
              <a:rPr lang="en-US" smtClean="0"/>
              <a:t>Heading 1</a:t>
            </a:r>
          </a:p>
          <a:p>
            <a:pPr lvl="2"/>
            <a:r>
              <a:rPr lang="en-US" smtClean="0"/>
              <a:t>Bullet 1</a:t>
            </a:r>
          </a:p>
          <a:p>
            <a:pPr lvl="3"/>
            <a:r>
              <a:rPr lang="en-US" smtClean="0"/>
              <a:t>Bullet 2</a:t>
            </a:r>
          </a:p>
          <a:p>
            <a:pPr lvl="4"/>
            <a:r>
              <a:rPr lang="en-US" smtClean="0"/>
              <a:t>Number Bullet</a:t>
            </a:r>
            <a:endParaRPr lang="en-GB"/>
          </a:p>
        </p:txBody>
      </p:sp>
      <p:sp>
        <p:nvSpPr>
          <p:cNvPr id="6" name="Footer Placeholder 5"/>
          <p:cNvSpPr>
            <a:spLocks noGrp="1"/>
          </p:cNvSpPr>
          <p:nvPr>
            <p:ph type="ftr" sz="quarter" idx="4"/>
          </p:nvPr>
        </p:nvSpPr>
        <p:spPr>
          <a:xfrm>
            <a:off x="1664971" y="8772948"/>
            <a:ext cx="4710949" cy="252450"/>
          </a:xfrm>
          <a:prstGeom prst="rect">
            <a:avLst/>
          </a:prstGeom>
        </p:spPr>
        <p:txBody>
          <a:bodyPr vert="horz" lIns="91440" tIns="45720" rIns="91440" bIns="45720" rtlCol="0" anchor="b"/>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6458655" y="8763824"/>
            <a:ext cx="522130" cy="261574"/>
          </a:xfrm>
          <a:prstGeom prst="rect">
            <a:avLst/>
          </a:prstGeom>
        </p:spPr>
        <p:txBody>
          <a:bodyPr vert="horz" lIns="91440" tIns="45720" rIns="91440" bIns="45720" rtlCol="0" anchor="b"/>
          <a:lstStyle>
            <a:lvl1pPr algn="r">
              <a:defRPr sz="1000">
                <a:solidFill>
                  <a:srgbClr val="EE3135"/>
                </a:solidFill>
                <a:latin typeface="Arial" panose="020B0604020202020204" pitchFamily="34" charset="0"/>
                <a:cs typeface="Arial" panose="020B0604020202020204" pitchFamily="34" charset="0"/>
              </a:defRPr>
            </a:lvl1pPr>
          </a:lstStyle>
          <a:p>
            <a:fld id="{0E1052C4-EA6A-454A-96A6-0B3497FBD86B}" type="slidenum">
              <a:rPr lang="en-GB" smtClean="0"/>
              <a:pPr/>
              <a:t>‹#›</a:t>
            </a:fld>
            <a:endParaRPr lang="en-GB" dirty="0"/>
          </a:p>
        </p:txBody>
      </p:sp>
    </p:spTree>
    <p:extLst>
      <p:ext uri="{BB962C8B-B14F-4D97-AF65-F5344CB8AC3E}">
        <p14:creationId xmlns:p14="http://schemas.microsoft.com/office/powerpoint/2010/main" val="3769778868"/>
      </p:ext>
    </p:extLst>
  </p:cSld>
  <p:clrMap bg1="lt1" tx1="dk1" bg2="lt2" tx2="dk2" accent1="accent1" accent2="accent2" accent3="accent3" accent4="accent4" accent5="accent5" accent6="accent6" hlink="hlink" folHlink="folHlink"/>
  <p:hf hdr="0" ftr="0"/>
  <p:notesStyle>
    <a:lvl1pPr marL="0" algn="l" defTabSz="914400" rtl="0" eaLnBrk="1" latinLnBrk="0" hangingPunct="1">
      <a:spcAft>
        <a:spcPts val="300"/>
      </a:spcAft>
      <a:defRPr sz="1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spcBef>
        <a:spcPts val="600"/>
      </a:spcBef>
      <a:spcAft>
        <a:spcPts val="300"/>
      </a:spcAft>
      <a:defRPr sz="1000" kern="1200">
        <a:solidFill>
          <a:srgbClr val="EE3135"/>
        </a:solidFill>
        <a:latin typeface="Arial" panose="020B0604020202020204" pitchFamily="34" charset="0"/>
        <a:ea typeface="+mn-ea"/>
        <a:cs typeface="Arial" panose="020B0604020202020204" pitchFamily="34" charset="0"/>
      </a:defRPr>
    </a:lvl2pPr>
    <a:lvl3pPr marL="182563" indent="-18256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3pPr>
    <a:lvl4pPr marL="358775" indent="-17621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4pPr>
    <a:lvl5pPr marL="182563" indent="-182563" algn="l" defTabSz="914400" rtl="0" eaLnBrk="1" latinLnBrk="0" hangingPunct="1">
      <a:spcAft>
        <a:spcPts val="300"/>
      </a:spcAft>
      <a:buClr>
        <a:srgbClr val="EE3135"/>
      </a:buClr>
      <a:buFont typeface="+mj-lt"/>
      <a:buAutoNum type="arabicPeriod"/>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347604" y="2268148"/>
            <a:ext cx="5462302" cy="193184"/>
          </a:xfrm>
          <a:prstGeom prst="rect">
            <a:avLst/>
          </a:prstGeom>
        </p:spPr>
        <p:txBody>
          <a:bodyPr vert="horz" lIns="0" tIns="0" rIns="0" bIns="0" rtlCol="0" anchor="ctr" anchorCtr="0">
            <a:noAutofit/>
          </a:bodyPr>
          <a:lstStyle>
            <a:lvl1pPr algn="l">
              <a:spcBef>
                <a:spcPts val="0"/>
              </a:spcBef>
              <a:spcAft>
                <a:spcPts val="0"/>
              </a:spcAft>
              <a:defRPr lang="en-AU" sz="1400" b="0">
                <a:solidFill>
                  <a:schemeClr val="accent1"/>
                </a:solidFill>
                <a:latin typeface="+mj-lt"/>
                <a:ea typeface="+mj-ea"/>
                <a:cs typeface="+mj-cs"/>
              </a:defRPr>
            </a:lvl1pPr>
          </a:lstStyle>
          <a:p>
            <a:pPr>
              <a:lnSpc>
                <a:spcPct val="90000"/>
              </a:lnSpc>
            </a:pPr>
            <a:endParaRPr lang="en-GB" dirty="0"/>
          </a:p>
        </p:txBody>
      </p:sp>
      <p:sp>
        <p:nvSpPr>
          <p:cNvPr id="6" name="Picture Placeholder 5"/>
          <p:cNvSpPr>
            <a:spLocks noGrp="1"/>
          </p:cNvSpPr>
          <p:nvPr>
            <p:ph type="pic" sz="quarter" idx="11"/>
          </p:nvPr>
        </p:nvSpPr>
        <p:spPr>
          <a:xfrm>
            <a:off x="0" y="2775012"/>
            <a:ext cx="9143999" cy="4082988"/>
          </a:xfrm>
        </p:spPr>
        <p:txBody>
          <a:bodyPr/>
          <a:lstStyle/>
          <a:p>
            <a:r>
              <a:rPr lang="en-US" dirty="0" smtClean="0"/>
              <a:t>Click icon to add picture</a:t>
            </a:r>
            <a:endParaRPr lang="en-GB" dirty="0"/>
          </a:p>
        </p:txBody>
      </p:sp>
      <p:sp>
        <p:nvSpPr>
          <p:cNvPr id="15" name="Title 1"/>
          <p:cNvSpPr>
            <a:spLocks noGrp="1"/>
          </p:cNvSpPr>
          <p:nvPr>
            <p:ph type="ctrTitle"/>
          </p:nvPr>
        </p:nvSpPr>
        <p:spPr bwMode="gray">
          <a:xfrm>
            <a:off x="3347604" y="676275"/>
            <a:ext cx="5468888" cy="648071"/>
          </a:xfrm>
        </p:spPr>
        <p:txBody>
          <a:bodyPr anchor="ctr" anchorCtr="0">
            <a:noAutofit/>
          </a:bodyPr>
          <a:lstStyle>
            <a:lvl1pPr>
              <a:lnSpc>
                <a:spcPct val="90000"/>
              </a:lnSpc>
              <a:spcBef>
                <a:spcPts val="0"/>
              </a:spcBef>
              <a:spcAft>
                <a:spcPts val="0"/>
              </a:spcAft>
              <a:defRPr sz="3000" baseline="0">
                <a:solidFill>
                  <a:schemeClr val="accent1"/>
                </a:solidFill>
              </a:defRPr>
            </a:lvl1pPr>
          </a:lstStyle>
          <a:p>
            <a:r>
              <a:rPr lang="en-US" smtClean="0"/>
              <a:t>Click to edit Master title style</a:t>
            </a:r>
            <a:endParaRPr lang="en-AU"/>
          </a:p>
        </p:txBody>
      </p:sp>
      <p:sp>
        <p:nvSpPr>
          <p:cNvPr id="16" name="Subtitle 2"/>
          <p:cNvSpPr>
            <a:spLocks noGrp="1"/>
          </p:cNvSpPr>
          <p:nvPr>
            <p:ph type="subTitle" idx="1"/>
          </p:nvPr>
        </p:nvSpPr>
        <p:spPr bwMode="gray">
          <a:xfrm>
            <a:off x="3347604" y="1540371"/>
            <a:ext cx="5462302" cy="648047"/>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2"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3400" cy="861862"/>
          </a:xfrm>
          <a:prstGeom prst="rect">
            <a:avLst/>
          </a:prstGeom>
        </p:spPr>
      </p:pic>
    </p:spTree>
    <p:extLst>
      <p:ext uri="{BB962C8B-B14F-4D97-AF65-F5344CB8AC3E}">
        <p14:creationId xmlns:p14="http://schemas.microsoft.com/office/powerpoint/2010/main" val="1606663677"/>
      </p:ext>
    </p:extLst>
  </p:cSld>
  <p:clrMapOvr>
    <a:masterClrMapping/>
  </p:clrMapOvr>
  <p:timing>
    <p:tnLst>
      <p:par>
        <p:cTn id="1" dur="indefinite" restart="never" nodeType="tmRoot"/>
      </p:par>
    </p:tnLst>
  </p:timing>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Commercial pragmatist)">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0" y="0"/>
            <a:ext cx="9144000" cy="6858000"/>
          </a:xfrm>
          <a:prstGeom prst="rect">
            <a:avLst/>
          </a:prstGeom>
        </p:spPr>
      </p:pic>
      <p:sp>
        <p:nvSpPr>
          <p:cNvPr id="3" name="Subtitle 2"/>
          <p:cNvSpPr>
            <a:spLocks noGrp="1"/>
          </p:cNvSpPr>
          <p:nvPr>
            <p:ph type="subTitle" idx="1" hasCustomPrompt="1"/>
          </p:nvPr>
        </p:nvSpPr>
        <p:spPr>
          <a:xfrm>
            <a:off x="-2644" y="4679779"/>
            <a:ext cx="2015902" cy="1476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dirty="0" smtClean="0"/>
              <a:t>#</a:t>
            </a:r>
          </a:p>
        </p:txBody>
      </p:sp>
      <p:sp>
        <p:nvSpPr>
          <p:cNvPr id="5" name="Title 4"/>
          <p:cNvSpPr>
            <a:spLocks noGrp="1"/>
          </p:cNvSpPr>
          <p:nvPr>
            <p:ph type="title"/>
          </p:nvPr>
        </p:nvSpPr>
        <p:spPr>
          <a:xfrm>
            <a:off x="2013258" y="4679779"/>
            <a:ext cx="6635442" cy="1476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dirty="0"/>
          </a:p>
        </p:txBody>
      </p:sp>
    </p:spTree>
    <p:extLst>
      <p:ext uri="{BB962C8B-B14F-4D97-AF65-F5344CB8AC3E}">
        <p14:creationId xmlns:p14="http://schemas.microsoft.com/office/powerpoint/2010/main" val="17551099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Culture of friendship)">
    <p:spTree>
      <p:nvGrpSpPr>
        <p:cNvPr id="1" name=""/>
        <p:cNvGrpSpPr/>
        <p:nvPr/>
      </p:nvGrpSpPr>
      <p:grpSpPr>
        <a:xfrm>
          <a:off x="0" y="0"/>
          <a:ext cx="0" cy="0"/>
          <a:chOff x="0" y="0"/>
          <a:chExt cx="0" cy="0"/>
        </a:xfrm>
      </p:grpSpPr>
      <p:pic>
        <p:nvPicPr>
          <p:cNvPr id="7" name="Picture 2" descr="S:\Document Production Unit\_DTP Folders\DG\New Branding\new brand imagery\CF_AC_ThinkstockPhotos-87453645.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2644" y="-29029"/>
            <a:ext cx="9146644" cy="688702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644" y="4679779"/>
            <a:ext cx="2015902" cy="1476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2013258" y="4679779"/>
            <a:ext cx="6635442" cy="1476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4217400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Ahead of the curve)">
    <p:spTree>
      <p:nvGrpSpPr>
        <p:cNvPr id="1" name=""/>
        <p:cNvGrpSpPr/>
        <p:nvPr/>
      </p:nvGrpSpPr>
      <p:grpSpPr>
        <a:xfrm>
          <a:off x="0" y="0"/>
          <a:ext cx="0" cy="0"/>
          <a:chOff x="0" y="0"/>
          <a:chExt cx="0" cy="0"/>
        </a:xfrm>
      </p:grpSpPr>
      <p:pic>
        <p:nvPicPr>
          <p:cNvPr id="9" name="Picture Placeholder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2257" y="0"/>
            <a:ext cx="9144000" cy="6858000"/>
          </a:xfrm>
          <a:prstGeom prst="rect">
            <a:avLst/>
          </a:prstGeom>
        </p:spPr>
      </p:pic>
      <p:sp>
        <p:nvSpPr>
          <p:cNvPr id="3" name="Subtitle 2"/>
          <p:cNvSpPr>
            <a:spLocks noGrp="1"/>
          </p:cNvSpPr>
          <p:nvPr>
            <p:ph type="subTitle" idx="1" hasCustomPrompt="1"/>
          </p:nvPr>
        </p:nvSpPr>
        <p:spPr>
          <a:xfrm>
            <a:off x="-2644" y="4679779"/>
            <a:ext cx="2015902" cy="1476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2013258" y="4679779"/>
            <a:ext cx="6635442" cy="1476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11899668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6" name="Text Placeholder 5"/>
          <p:cNvSpPr>
            <a:spLocks noGrp="1"/>
          </p:cNvSpPr>
          <p:nvPr>
            <p:ph type="body" sz="quarter" idx="12"/>
          </p:nvPr>
        </p:nvSpPr>
        <p:spPr>
          <a:xfrm>
            <a:off x="323850" y="620713"/>
            <a:ext cx="8496300" cy="4729161"/>
          </a:xfrm>
        </p:spPr>
        <p:txBody>
          <a:bodyPr anchor="ctr" anchorCtr="0">
            <a:normAutofit/>
          </a:bodyPr>
          <a:lstStyle>
            <a:lvl1pPr algn="ctr">
              <a:defRPr sz="10000" kern="100" cap="none" spc="100" baseline="0">
                <a:solidFill>
                  <a:schemeClr val="accent1"/>
                </a:solidFill>
              </a:defRPr>
            </a:lvl1pPr>
          </a:lstStyle>
          <a:p>
            <a:pPr lvl="0"/>
            <a:endParaRPr lang="en-GB"/>
          </a:p>
        </p:txBody>
      </p:sp>
      <p:sp>
        <p:nvSpPr>
          <p:cNvPr id="7" name="Rectangle 6"/>
          <p:cNvSpPr/>
          <p:nvPr userDrawn="1"/>
        </p:nvSpPr>
        <p:spPr bwMode="gray">
          <a:xfrm>
            <a:off x="8892480" y="6472138"/>
            <a:ext cx="249927" cy="199586"/>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solidFill>
                <a:schemeClr val="accent2"/>
              </a:solidFill>
            </a:endParaRPr>
          </a:p>
        </p:txBody>
      </p:sp>
    </p:spTree>
    <p:extLst>
      <p:ext uri="{BB962C8B-B14F-4D97-AF65-F5344CB8AC3E}">
        <p14:creationId xmlns:p14="http://schemas.microsoft.com/office/powerpoint/2010/main" val="21813758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10" name="Rectangle 9"/>
          <p:cNvSpPr/>
          <p:nvPr userDrawn="1"/>
        </p:nvSpPr>
        <p:spPr bwMode="gray">
          <a:xfrm>
            <a:off x="8892480" y="6472138"/>
            <a:ext cx="249927" cy="199586"/>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p>
        </p:txBody>
      </p:sp>
      <p:sp>
        <p:nvSpPr>
          <p:cNvPr id="11" name="BMDisclaimer"/>
          <p:cNvSpPr txBox="1"/>
          <p:nvPr userDrawn="1"/>
        </p:nvSpPr>
        <p:spPr>
          <a:xfrm>
            <a:off x="3354090" y="3649369"/>
            <a:ext cx="5462885" cy="3038475"/>
          </a:xfrm>
          <a:prstGeom prst="rect">
            <a:avLst/>
          </a:prstGeom>
        </p:spPr>
        <p:txBody>
          <a:bodyPr vert="horz" lIns="0" tIns="0" rIns="0" bIns="0" rtlCol="0" anchor="b" anchorCtr="0">
            <a:noAutofit/>
          </a:bodyPr>
          <a:lstStyle>
            <a:lvl1pPr indent="0">
              <a:lnSpc>
                <a:spcPct val="95000"/>
              </a:lnSpc>
              <a:spcBef>
                <a:spcPts val="0"/>
              </a:spcBef>
              <a:spcAft>
                <a:spcPts val="600"/>
              </a:spcAft>
              <a:buClr>
                <a:schemeClr val="tx1"/>
              </a:buClr>
              <a:buFont typeface="Arial" pitchFamily="34" charset="0"/>
              <a:buNone/>
              <a:defRPr sz="800">
                <a:solidFill>
                  <a:srgbClr val="5F5F5F"/>
                </a:solidFill>
              </a:defRPr>
            </a:lvl1pPr>
            <a:lvl2pPr marL="0" indent="0">
              <a:lnSpc>
                <a:spcPct val="95000"/>
              </a:lnSpc>
              <a:spcBef>
                <a:spcPts val="600"/>
              </a:spcBef>
              <a:spcAft>
                <a:spcPts val="600"/>
              </a:spcAft>
              <a:buClr>
                <a:schemeClr val="tx1"/>
              </a:buClr>
              <a:buFont typeface="Arial" pitchFamily="34" charset="0"/>
              <a:buNone/>
              <a:defRPr sz="800">
                <a:solidFill>
                  <a:schemeClr val="tx2"/>
                </a:solidFill>
              </a:defRPr>
            </a:lvl2pPr>
            <a:lvl3pPr marL="360000" indent="-360000">
              <a:lnSpc>
                <a:spcPct val="95000"/>
              </a:lnSpc>
              <a:spcBef>
                <a:spcPts val="300"/>
              </a:spcBef>
              <a:spcAft>
                <a:spcPts val="600"/>
              </a:spcAft>
              <a:buClr>
                <a:schemeClr val="tx1"/>
              </a:buClr>
              <a:buSzPct val="100000"/>
              <a:buFont typeface="Wingdings" panose="05000000000000000000" pitchFamily="2" charset="2"/>
              <a:buChar char="§"/>
              <a:defRPr sz="800" baseline="0">
                <a:solidFill>
                  <a:srgbClr val="5F5F5F"/>
                </a:solidFill>
              </a:defRPr>
            </a:lvl3pPr>
            <a:lvl4pPr marL="720000" indent="-360000">
              <a:lnSpc>
                <a:spcPct val="95000"/>
              </a:lnSpc>
              <a:spcBef>
                <a:spcPts val="0"/>
              </a:spcBef>
              <a:spcAft>
                <a:spcPts val="600"/>
              </a:spcAft>
              <a:buClr>
                <a:schemeClr val="tx1"/>
              </a:buClr>
              <a:buSzPct val="75000"/>
              <a:buFont typeface="Wingdings" panose="05000000000000000000" pitchFamily="2" charset="2"/>
              <a:buChar char="§"/>
              <a:defRPr sz="800" baseline="0">
                <a:solidFill>
                  <a:srgbClr val="5F5F5F"/>
                </a:solidFill>
              </a:defRPr>
            </a:lvl4pPr>
            <a:lvl5pPr marL="0" indent="0">
              <a:lnSpc>
                <a:spcPct val="95000"/>
              </a:lnSpc>
              <a:spcBef>
                <a:spcPts val="600"/>
              </a:spcBef>
              <a:spcAft>
                <a:spcPts val="600"/>
              </a:spcAft>
              <a:buClr>
                <a:schemeClr val="tx1"/>
              </a:buClr>
              <a:buFont typeface="Arial" pitchFamily="34" charset="0"/>
              <a:buNone/>
              <a:defRPr sz="800" b="0" baseline="0">
                <a:solidFill>
                  <a:schemeClr val="accent6"/>
                </a:solidFill>
              </a:defRPr>
            </a:lvl5pPr>
            <a:lvl6pPr marL="381000" indent="-381000">
              <a:lnSpc>
                <a:spcPct val="95000"/>
              </a:lnSpc>
              <a:spcBef>
                <a:spcPts val="600"/>
              </a:spcBef>
              <a:spcAft>
                <a:spcPts val="600"/>
              </a:spcAft>
              <a:buClr>
                <a:srgbClr val="5F5F5F"/>
              </a:buClr>
              <a:buFont typeface="+mj-lt"/>
              <a:buAutoNum type="arabicPeriod"/>
              <a:defRPr sz="2000">
                <a:solidFill>
                  <a:srgbClr val="5F5F5F"/>
                </a:solidFill>
              </a:defRPr>
            </a:lvl6pPr>
            <a:lvl7pPr marL="719138" indent="-346075">
              <a:lnSpc>
                <a:spcPct val="95000"/>
              </a:lnSpc>
              <a:spcBef>
                <a:spcPts val="0"/>
              </a:spcBef>
              <a:spcAft>
                <a:spcPts val="600"/>
              </a:spcAft>
              <a:buClr>
                <a:srgbClr val="5F5F5F"/>
              </a:buClr>
              <a:buFont typeface="+mj-lt"/>
              <a:buAutoNum type="alphaLcPeriod"/>
              <a:defRPr sz="2000">
                <a:solidFill>
                  <a:srgbClr val="5F5F5F"/>
                </a:solidFill>
              </a:defRPr>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lnSpc>
                <a:spcPct val="100000"/>
              </a:lnSpc>
              <a:spcAft>
                <a:spcPts val="600"/>
              </a:spcAft>
            </a:pPr>
            <a:r>
              <a:rPr lang="en-US" sz="800" dirty="0" smtClean="0">
                <a:solidFill>
                  <a:schemeClr val="tx2"/>
                </a:solidFill>
              </a:rPr>
              <a:t>Baker &amp; McKenzie S.A.S. is a member firm of Baker &amp; McKenzie International, a Swiss Verein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  This may qualify as "Attorney Advertising" requiring notice in some jurisdictions.  Prior results do not guarantee a similar outcome.
© 2017 Baker &amp; McKenzie</a:t>
            </a:r>
            <a:endParaRPr lang="en-GB" sz="800" dirty="0" smtClean="0">
              <a:solidFill>
                <a:schemeClr val="tx2"/>
              </a:solidFill>
            </a:endParaRPr>
          </a:p>
        </p:txBody>
      </p:sp>
      <p:sp>
        <p:nvSpPr>
          <p:cNvPr id="3" name="BMWebAddress"/>
          <p:cNvSpPr/>
          <p:nvPr userDrawn="1"/>
        </p:nvSpPr>
        <p:spPr>
          <a:xfrm>
            <a:off x="3276600" y="4846868"/>
            <a:ext cx="1635384" cy="246221"/>
          </a:xfrm>
          <a:prstGeom prst="rect">
            <a:avLst/>
          </a:prstGeom>
        </p:spPr>
        <p:txBody>
          <a:bodyPr wrap="none">
            <a:spAutoFit/>
          </a:bodyPr>
          <a:lstStyle/>
          <a:p>
            <a:r>
              <a:rPr lang="en-GB" sz="1000" dirty="0" smtClean="0">
                <a:solidFill>
                  <a:schemeClr val="accent1"/>
                </a:solidFill>
              </a:rPr>
              <a:t>www.bakermckenzie.com</a:t>
            </a:r>
            <a:endParaRPr lang="en-GB" sz="1000" dirty="0">
              <a:solidFill>
                <a:schemeClr val="accent1"/>
              </a:solidFill>
            </a:endParaRPr>
          </a:p>
        </p:txBody>
      </p:sp>
      <p:pic>
        <p:nvPicPr>
          <p:cNvPr id="2"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3400" cy="861862"/>
          </a:xfrm>
          <a:prstGeom prst="rect">
            <a:avLst/>
          </a:prstGeom>
        </p:spPr>
      </p:pic>
    </p:spTree>
    <p:extLst>
      <p:ext uri="{BB962C8B-B14F-4D97-AF65-F5344CB8AC3E}">
        <p14:creationId xmlns:p14="http://schemas.microsoft.com/office/powerpoint/2010/main" val="25300021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1612" y="1828800"/>
            <a:ext cx="7920000" cy="553998"/>
          </a:xfrm>
        </p:spPr>
        <p:txBody>
          <a:bodyPr/>
          <a:lstStyle>
            <a:lvl1pPr>
              <a:defRPr sz="3600">
                <a:solidFill>
                  <a:schemeClr val="tx1"/>
                </a:solidFill>
              </a:defRPr>
            </a:lvl1pPr>
          </a:lstStyle>
          <a:p>
            <a:pPr lvl="0"/>
            <a:r>
              <a:rPr lang="en-US" noProof="0" dirty="0" smtClean="0"/>
              <a:t>Click to edit Master title style</a:t>
            </a:r>
            <a:endParaRPr lang="en-AU" noProof="0" dirty="0" smtClean="0"/>
          </a:p>
        </p:txBody>
      </p:sp>
      <p:sp>
        <p:nvSpPr>
          <p:cNvPr id="2071" name="Rectangle 23"/>
          <p:cNvSpPr>
            <a:spLocks noGrp="1" noChangeArrowheads="1"/>
          </p:cNvSpPr>
          <p:nvPr>
            <p:ph type="subTitle" sz="quarter" idx="1"/>
          </p:nvPr>
        </p:nvSpPr>
        <p:spPr>
          <a:xfrm>
            <a:off x="601612" y="2707200"/>
            <a:ext cx="7920000" cy="903287"/>
          </a:xfrm>
        </p:spPr>
        <p:txBody>
          <a:bodyPr/>
          <a:lstStyle>
            <a:lvl1pPr marL="0" indent="0">
              <a:buFont typeface="Arial" charset="0"/>
              <a:buNone/>
              <a:defRPr>
                <a:solidFill>
                  <a:schemeClr val="accent1"/>
                </a:solidFill>
              </a:defRPr>
            </a:lvl1pPr>
          </a:lstStyle>
          <a:p>
            <a:pPr lvl="0"/>
            <a:r>
              <a:rPr lang="en-US" noProof="0" smtClean="0"/>
              <a:t>Click to edit Master subtitle style</a:t>
            </a:r>
            <a:endParaRPr lang="en-AU" noProof="0" dirty="0" smtClean="0"/>
          </a:p>
        </p:txBody>
      </p:sp>
      <p:sp>
        <p:nvSpPr>
          <p:cNvPr id="4" name="BMDisclaimer"/>
          <p:cNvSpPr txBox="1"/>
          <p:nvPr/>
        </p:nvSpPr>
        <p:spPr>
          <a:xfrm>
            <a:off x="601200" y="6107068"/>
            <a:ext cx="7920000" cy="492443"/>
          </a:xfrm>
          <a:prstGeom prst="rect">
            <a:avLst/>
          </a:prstGeom>
          <a:noFill/>
        </p:spPr>
        <p:txBody>
          <a:bodyPr wrap="square" lIns="0" tIns="0" rIns="0" bIns="0" rtlCol="0" anchor="b" anchorCtr="0">
            <a:spAutoFit/>
          </a:bodyPr>
          <a:lstStyle/>
          <a:p>
            <a:pPr>
              <a:spcBef>
                <a:spcPts val="0"/>
              </a:spcBef>
              <a:spcAft>
                <a:spcPts val="600"/>
              </a:spcAft>
            </a:pPr>
            <a:r>
              <a:rPr lang="en-US" sz="800" dirty="0" smtClean="0">
                <a:solidFill>
                  <a:srgbClr val="404143"/>
                </a:solidFill>
              </a:rPr>
              <a:t>Baker &amp; McKenzie LLP is a member firm of Baker &amp; McKenzie International, a Swiss Verein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a:t>
            </a:r>
            <a:br>
              <a:rPr lang="en-US" sz="800" dirty="0" smtClean="0">
                <a:solidFill>
                  <a:srgbClr val="404143"/>
                </a:solidFill>
              </a:rPr>
            </a:br>
            <a:r>
              <a:rPr lang="en-US" sz="800" dirty="0" smtClean="0">
                <a:solidFill>
                  <a:srgbClr val="404143"/>
                </a:solidFill>
              </a:rPr>
              <a:t>© 2016 Baker &amp; McKenzie LLP						</a:t>
            </a:r>
            <a:endParaRPr lang="en-AU" sz="800" dirty="0">
              <a:solidFill>
                <a:srgbClr val="404143"/>
              </a:solidFill>
            </a:endParaRPr>
          </a:p>
        </p:txBody>
      </p:sp>
      <p:sp>
        <p:nvSpPr>
          <p:cNvPr id="10" name="Text Placeholder 9"/>
          <p:cNvSpPr>
            <a:spLocks noGrp="1"/>
          </p:cNvSpPr>
          <p:nvPr>
            <p:ph type="body" sz="quarter" idx="12" hasCustomPrompt="1"/>
          </p:nvPr>
        </p:nvSpPr>
        <p:spPr>
          <a:xfrm>
            <a:off x="601200" y="3711600"/>
            <a:ext cx="7920000" cy="457200"/>
          </a:xfrm>
        </p:spPr>
        <p:txBody>
          <a:bodyPr/>
          <a:lstStyle>
            <a:lvl1pPr marL="0" indent="0">
              <a:buNone/>
              <a:defRPr sz="1600">
                <a:solidFill>
                  <a:schemeClr val="tx1"/>
                </a:solidFill>
                <a:latin typeface="Arial" pitchFamily="34" charset="0"/>
                <a:cs typeface="Arial" pitchFamily="34" charset="0"/>
              </a:defRPr>
            </a:lvl1pPr>
          </a:lstStyle>
          <a:p>
            <a:pPr lvl="0"/>
            <a:r>
              <a:rPr lang="en-AU" dirty="0" smtClean="0"/>
              <a:t>Click here to add event and presenter information</a:t>
            </a:r>
            <a:endParaRPr lang="en-AU" dirty="0"/>
          </a:p>
        </p:txBody>
      </p:sp>
      <p:sp>
        <p:nvSpPr>
          <p:cNvPr id="12" name="Text Placeholder 11"/>
          <p:cNvSpPr>
            <a:spLocks noGrp="1"/>
          </p:cNvSpPr>
          <p:nvPr>
            <p:ph type="body" sz="quarter" idx="13" hasCustomPrompt="1"/>
          </p:nvPr>
        </p:nvSpPr>
        <p:spPr>
          <a:xfrm>
            <a:off x="601200" y="4827600"/>
            <a:ext cx="7920000" cy="457200"/>
          </a:xfrm>
        </p:spPr>
        <p:txBody>
          <a:bodyPr/>
          <a:lstStyle>
            <a:lvl1pPr marL="0" indent="0">
              <a:buNone/>
              <a:defRPr sz="1800" baseline="0">
                <a:solidFill>
                  <a:schemeClr val="tx1"/>
                </a:solidFill>
                <a:latin typeface="Arial" pitchFamily="34" charset="0"/>
                <a:cs typeface="Arial" pitchFamily="34" charset="0"/>
              </a:defRPr>
            </a:lvl1pPr>
          </a:lstStyle>
          <a:p>
            <a:pPr lvl="0"/>
            <a:r>
              <a:rPr lang="en-AU" sz="1800" dirty="0" smtClean="0">
                <a:latin typeface="Arial" pitchFamily="34" charset="0"/>
                <a:cs typeface="Arial" pitchFamily="34" charset="0"/>
              </a:rPr>
              <a:t>Click here to add co-brand</a:t>
            </a:r>
            <a:endParaRPr lang="en-AU" dirty="0"/>
          </a:p>
        </p:txBody>
      </p:sp>
      <p:pic>
        <p:nvPicPr>
          <p:cNvPr id="9"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3400" cy="861862"/>
          </a:xfrm>
          <a:prstGeom prst="rect">
            <a:avLst/>
          </a:prstGeom>
        </p:spPr>
      </p:pic>
    </p:spTree>
    <p:extLst>
      <p:ext uri="{BB962C8B-B14F-4D97-AF65-F5344CB8AC3E}">
        <p14:creationId xmlns:p14="http://schemas.microsoft.com/office/powerpoint/2010/main" val="672446040"/>
      </p:ext>
    </p:extLst>
  </p:cSld>
  <p:clrMapOvr>
    <a:masterClrMapping/>
  </p:clrMapOvr>
  <p:transition/>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841375" y="4293096"/>
            <a:ext cx="7988394" cy="648071"/>
          </a:xfrm>
        </p:spPr>
        <p:txBody>
          <a:bodyPr anchor="ctr" anchorCtr="0">
            <a:noAutofit/>
          </a:bodyPr>
          <a:lstStyle>
            <a:lvl1pPr>
              <a:lnSpc>
                <a:spcPct val="90000"/>
              </a:lnSpc>
              <a:spcBef>
                <a:spcPts val="0"/>
              </a:spcBef>
              <a:spcAft>
                <a:spcPts val="0"/>
              </a:spcAft>
              <a:defRPr sz="3000" baseline="0">
                <a:solidFill>
                  <a:schemeClr val="accent1"/>
                </a:solidFill>
              </a:defRPr>
            </a:lvl1pPr>
          </a:lstStyle>
          <a:p>
            <a:r>
              <a:rPr lang="en-US" smtClean="0"/>
              <a:t>Click to edit Master title style</a:t>
            </a:r>
            <a:endParaRPr lang="en-AU"/>
          </a:p>
        </p:txBody>
      </p:sp>
      <p:sp>
        <p:nvSpPr>
          <p:cNvPr id="3" name="Subtitle 2"/>
          <p:cNvSpPr>
            <a:spLocks noGrp="1"/>
          </p:cNvSpPr>
          <p:nvPr>
            <p:ph type="subTitle" idx="1"/>
          </p:nvPr>
        </p:nvSpPr>
        <p:spPr bwMode="gray">
          <a:xfrm>
            <a:off x="841375" y="5157192"/>
            <a:ext cx="7978774" cy="648047"/>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grpSp>
        <p:nvGrpSpPr>
          <p:cNvPr id="5" name="Group 4"/>
          <p:cNvGrpSpPr/>
          <p:nvPr userDrawn="1"/>
        </p:nvGrpSpPr>
        <p:grpSpPr bwMode="ltGray">
          <a:xfrm>
            <a:off x="7402396" y="-1"/>
            <a:ext cx="1740022" cy="1394870"/>
            <a:chOff x="8174038" y="0"/>
            <a:chExt cx="968375" cy="776288"/>
          </a:xfrm>
        </p:grpSpPr>
        <p:sp>
          <p:nvSpPr>
            <p:cNvPr id="9" name="Rectangle 5"/>
            <p:cNvSpPr>
              <a:spLocks noChangeArrowheads="1"/>
            </p:cNvSpPr>
            <p:nvPr userDrawn="1"/>
          </p:nvSpPr>
          <p:spPr bwMode="ltGray">
            <a:xfrm>
              <a:off x="8496300" y="0"/>
              <a:ext cx="646113" cy="51752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Rectangle 6"/>
            <p:cNvSpPr>
              <a:spLocks noChangeArrowheads="1"/>
            </p:cNvSpPr>
            <p:nvPr userDrawn="1"/>
          </p:nvSpPr>
          <p:spPr bwMode="ltGray">
            <a:xfrm>
              <a:off x="8174038" y="258763"/>
              <a:ext cx="644525" cy="517525"/>
            </a:xfrm>
            <a:prstGeom prst="rect">
              <a:avLst/>
            </a:prstGeom>
            <a:solidFill>
              <a:srgbClr val="7A0223"/>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Rectangle 7"/>
            <p:cNvSpPr>
              <a:spLocks noChangeArrowheads="1"/>
            </p:cNvSpPr>
            <p:nvPr userDrawn="1"/>
          </p:nvSpPr>
          <p:spPr bwMode="ltGray">
            <a:xfrm>
              <a:off x="8496300" y="258763"/>
              <a:ext cx="322263" cy="258763"/>
            </a:xfrm>
            <a:prstGeom prst="rect">
              <a:avLst/>
            </a:prstGeom>
            <a:solidFill>
              <a:srgbClr val="AE132A"/>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4" name="Date Placeholder 3"/>
          <p:cNvSpPr>
            <a:spLocks noGrp="1"/>
          </p:cNvSpPr>
          <p:nvPr>
            <p:ph type="dt" sz="half" idx="10"/>
          </p:nvPr>
        </p:nvSpPr>
        <p:spPr bwMode="gray">
          <a:xfrm>
            <a:off x="841375" y="5877247"/>
            <a:ext cx="7978774" cy="265192"/>
          </a:xfrm>
          <a:prstGeom prst="rect">
            <a:avLst/>
          </a:prstGeom>
        </p:spPr>
        <p:txBody>
          <a:bodyPr vert="horz" lIns="0" tIns="0" rIns="0" bIns="0" rtlCol="0" anchor="ctr" anchorCtr="0">
            <a:noAutofit/>
          </a:bodyPr>
          <a:lstStyle>
            <a:lvl1pPr>
              <a:spcBef>
                <a:spcPts val="0"/>
              </a:spcBef>
              <a:spcAft>
                <a:spcPts val="0"/>
              </a:spcAft>
              <a:defRPr lang="en-AU" sz="1400" b="0">
                <a:solidFill>
                  <a:schemeClr val="accent1"/>
                </a:solidFill>
                <a:latin typeface="+mj-lt"/>
                <a:ea typeface="+mj-ea"/>
                <a:cs typeface="+mj-cs"/>
              </a:defRPr>
            </a:lvl1pPr>
          </a:lstStyle>
          <a:p>
            <a:pPr>
              <a:lnSpc>
                <a:spcPct val="90000"/>
              </a:lnSpc>
            </a:pPr>
            <a:endParaRPr lang="en-GB" dirty="0"/>
          </a:p>
        </p:txBody>
      </p:sp>
      <p:pic>
        <p:nvPicPr>
          <p:cNvPr id="6"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3400" cy="861862"/>
          </a:xfrm>
          <a:prstGeom prst="rect">
            <a:avLst/>
          </a:prstGeom>
        </p:spPr>
      </p:pic>
    </p:spTree>
    <p:extLst>
      <p:ext uri="{BB962C8B-B14F-4D97-AF65-F5344CB8AC3E}">
        <p14:creationId xmlns:p14="http://schemas.microsoft.com/office/powerpoint/2010/main" val="347171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with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3203575" y="506193"/>
            <a:ext cx="5614640" cy="762220"/>
          </a:xfrm>
          <a:noFill/>
        </p:spPr>
        <p:txBody>
          <a:bodyPr>
            <a:noAutofit/>
          </a:bodyPr>
          <a:lstStyle>
            <a:lvl1pPr algn="l">
              <a:defRPr sz="4000" cap="none" baseline="0">
                <a:solidFill>
                  <a:schemeClr val="accent1"/>
                </a:solidFill>
              </a:defRPr>
            </a:lvl1pPr>
          </a:lstStyle>
          <a:p>
            <a:r>
              <a:rPr lang="en-US" smtClean="0"/>
              <a:t>Agenda</a:t>
            </a:r>
            <a:endParaRPr lang="en-GB"/>
          </a:p>
        </p:txBody>
      </p:sp>
      <p:sp>
        <p:nvSpPr>
          <p:cNvPr id="6" name="Content Placeholder 5"/>
          <p:cNvSpPr>
            <a:spLocks noGrp="1"/>
          </p:cNvSpPr>
          <p:nvPr>
            <p:ph sz="quarter" idx="12" hasCustomPrompt="1"/>
          </p:nvPr>
        </p:nvSpPr>
        <p:spPr bwMode="gray">
          <a:xfrm>
            <a:off x="3203575" y="1628775"/>
            <a:ext cx="5614640" cy="4891748"/>
          </a:xfrm>
        </p:spPr>
        <p:txBody>
          <a:bodyPr anchor="ctr" anchorCtr="0"/>
          <a:lstStyle>
            <a:lvl1pPr>
              <a:spcBef>
                <a:spcPts val="0"/>
              </a:spcBef>
              <a:spcAft>
                <a:spcPts val="600"/>
              </a:spcAft>
              <a:defRPr/>
            </a:lvl1pPr>
            <a:lvl2pPr>
              <a:spcBef>
                <a:spcPts val="600"/>
              </a:spcBef>
              <a:spcAft>
                <a:spcPts val="600"/>
              </a:spcAft>
              <a:defRPr>
                <a:solidFill>
                  <a:schemeClr val="accent1"/>
                </a:solidFill>
              </a:defRPr>
            </a:lvl2pPr>
            <a:lvl3pPr>
              <a:spcBef>
                <a:spcPts val="300"/>
              </a:spcBef>
              <a:spcAft>
                <a:spcPts val="600"/>
              </a:spcAft>
              <a:defRPr/>
            </a:lvl3pPr>
            <a:lvl4pPr>
              <a:spcBef>
                <a:spcPts val="0"/>
              </a:spcBef>
              <a:spcAft>
                <a:spcPts val="600"/>
              </a:spcAft>
              <a:buSzPct val="80000"/>
              <a:defRPr/>
            </a:lvl4pPr>
            <a:lvl5pPr>
              <a:spcBef>
                <a:spcPts val="0"/>
              </a:spcBef>
              <a:spcAft>
                <a:spcPts val="600"/>
              </a:spcAft>
              <a:defRPr>
                <a:solidFill>
                  <a:schemeClr val="tx2"/>
                </a:solidFill>
              </a:defRPr>
            </a:lvl5pPr>
            <a:lvl6pPr>
              <a:spcBef>
                <a:spcPts val="600"/>
              </a:spcBef>
              <a:defRPr/>
            </a:lvl6pPr>
            <a:lvl7pPr>
              <a:buAutoNum type="arabicPeriod"/>
              <a:defRPr/>
            </a:lvl7pPr>
            <a:lvl8pP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a:t>
            </a:r>
            <a:r>
              <a:rPr lang="en-US" smtClean="0"/>
              <a:t>20pt)</a:t>
            </a:r>
          </a:p>
          <a:p>
            <a:pPr lvl="4"/>
            <a:r>
              <a:rPr lang="en-US" smtClean="0"/>
              <a:t>Bullet 3 (Arial 18pt)</a:t>
            </a:r>
            <a:endParaRPr lang="en-US" dirty="0" smtClean="0"/>
          </a:p>
          <a:p>
            <a:pPr lvl="5"/>
            <a:r>
              <a:rPr lang="en-US" dirty="0" smtClean="0"/>
              <a:t>Heading 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4" name="Picture Placeholder 3"/>
          <p:cNvSpPr>
            <a:spLocks noGrp="1"/>
          </p:cNvSpPr>
          <p:nvPr>
            <p:ph type="pic" sz="quarter" idx="13"/>
          </p:nvPr>
        </p:nvSpPr>
        <p:spPr>
          <a:xfrm>
            <a:off x="1" y="0"/>
            <a:ext cx="2971800" cy="6858000"/>
          </a:xfrm>
        </p:spPr>
        <p:txBody>
          <a:bodyPr/>
          <a:lstStyle/>
          <a:p>
            <a:r>
              <a:rPr lang="en-US" dirty="0" smtClean="0"/>
              <a:t>Click icon to add picture</a:t>
            </a:r>
            <a:endParaRPr lang="en-GB" dirty="0"/>
          </a:p>
        </p:txBody>
      </p:sp>
    </p:spTree>
    <p:extLst>
      <p:ext uri="{BB962C8B-B14F-4D97-AF65-F5344CB8AC3E}">
        <p14:creationId xmlns:p14="http://schemas.microsoft.com/office/powerpoint/2010/main" val="36492344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523874"/>
            <a:ext cx="8496300" cy="744885"/>
          </a:xfrm>
        </p:spPr>
        <p:txBody>
          <a:bodyPr/>
          <a:lstStyle>
            <a:lvl1pPr>
              <a:defRPr>
                <a:solidFill>
                  <a:schemeClr val="accent1"/>
                </a:solidFill>
              </a:defRPr>
            </a:lvl1pPr>
          </a:lstStyle>
          <a:p>
            <a:r>
              <a:rPr lang="en-US" smtClean="0"/>
              <a:t>Click to edit Master title style</a:t>
            </a:r>
            <a:endParaRPr lang="en-GB" dirty="0"/>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6" name="Content Placeholder 5"/>
          <p:cNvSpPr>
            <a:spLocks noGrp="1"/>
          </p:cNvSpPr>
          <p:nvPr>
            <p:ph sz="quarter" idx="12" hasCustomPrompt="1"/>
          </p:nvPr>
        </p:nvSpPr>
        <p:spPr>
          <a:xfrm>
            <a:off x="323850" y="1628775"/>
            <a:ext cx="8496300" cy="4537075"/>
          </a:xfrm>
        </p:spPr>
        <p:txBody>
          <a:bodyPr/>
          <a:lstStyle>
            <a:lvl1pPr>
              <a:defRPr>
                <a:solidFill>
                  <a:srgbClr val="5F5F5F"/>
                </a:solidFill>
              </a:defRPr>
            </a:lvl1pPr>
            <a:lvl2pPr>
              <a:defRPr>
                <a:solidFill>
                  <a:schemeClr val="accent1"/>
                </a:solidFill>
              </a:defRPr>
            </a:lvl2pPr>
            <a:lvl3pPr marL="360000" indent="-360000">
              <a:buClr>
                <a:srgbClr val="5F5F5F"/>
              </a:buClr>
              <a:buFont typeface="Wingdings" panose="05000000000000000000" pitchFamily="2" charset="2"/>
              <a:buChar char="§"/>
              <a:defRPr/>
            </a:lvl3pPr>
            <a:lvl4pPr marL="720000" indent="-360000">
              <a:buClr>
                <a:srgbClr val="5F5F5F"/>
              </a:buClr>
              <a:buFont typeface="Wingdings" panose="05000000000000000000" pitchFamily="2" charset="2"/>
              <a:buChar char="§"/>
              <a:defRPr/>
            </a:lvl4pPr>
            <a:lvl5pPr>
              <a:defRPr baseline="0"/>
            </a:lvl5pPr>
            <a:lvl7pPr>
              <a:buAutoNum type="arabicPeriod"/>
              <a:defRPr/>
            </a:lvl7pPr>
            <a:lvl8pPr>
              <a:buAutoNum type="alphaLcParen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t>
            </a:r>
            <a:r>
              <a:rPr lang="en-US" smtClean="0"/>
              <a:t>(Arial </a:t>
            </a:r>
            <a:r>
              <a:rPr lang="en-US" dirty="0" smtClean="0"/>
              <a:t>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8" name="Text Placeholder 7"/>
          <p:cNvSpPr>
            <a:spLocks noGrp="1"/>
          </p:cNvSpPr>
          <p:nvPr>
            <p:ph type="body" sz="quarter" idx="13" hasCustomPrompt="1"/>
          </p:nvPr>
        </p:nvSpPr>
        <p:spPr>
          <a:xfrm>
            <a:off x="323850" y="381000"/>
            <a:ext cx="8496300" cy="287337"/>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36828678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two pane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 y="523874"/>
            <a:ext cx="8496300" cy="744885"/>
          </a:xfrm>
        </p:spPr>
        <p:txBody>
          <a:bodyPr/>
          <a:lstStyle>
            <a:lvl1pPr>
              <a:defRPr>
                <a:solidFill>
                  <a:schemeClr val="accent1"/>
                </a:solidFill>
              </a:defRPr>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6" name="Content Placeholder 5"/>
          <p:cNvSpPr>
            <a:spLocks noGrp="1"/>
          </p:cNvSpPr>
          <p:nvPr>
            <p:ph sz="quarter" idx="12" hasCustomPrompt="1"/>
          </p:nvPr>
        </p:nvSpPr>
        <p:spPr>
          <a:xfrm>
            <a:off x="323850" y="1628775"/>
            <a:ext cx="4104134" cy="4537075"/>
          </a:xfrm>
        </p:spPr>
        <p:txBody>
          <a:bodyPr/>
          <a:lstStyle>
            <a:lvl1pPr>
              <a:defRPr>
                <a:solidFill>
                  <a:srgbClr val="5F5F5F"/>
                </a:solidFill>
              </a:defRPr>
            </a:lvl1pPr>
            <a:lvl2pPr>
              <a:defRPr>
                <a:solidFill>
                  <a:schemeClr val="accent1"/>
                </a:solidFill>
              </a:defRPr>
            </a:lvl2pPr>
            <a:lvl5pPr>
              <a:defRPr baseline="0"/>
            </a:lvl5pPr>
            <a:lvl7pPr marL="360000" marR="0" indent="-360000" algn="l" defTabSz="914400" rtl="0" eaLnBrk="1" fontAlgn="auto" latinLnBrk="0" hangingPunct="1">
              <a:lnSpc>
                <a:spcPct val="95000"/>
              </a:lnSpc>
              <a:spcBef>
                <a:spcPts val="300"/>
              </a:spcBef>
              <a:spcAft>
                <a:spcPts val="600"/>
              </a:spcAft>
              <a:buClr>
                <a:srgbClr val="5F5F5F"/>
              </a:buClr>
              <a:buSzTx/>
              <a:buFont typeface="+mj-lt"/>
              <a:buAutoNum type="arabicPeriod"/>
              <a:tabLst/>
              <a:defRPr/>
            </a:lvl7pPr>
            <a:lvl8pPr marL="720000" indent="-360000">
              <a:buFont typeface="+mj-lt"/>
              <a:buAutoNum type="alphaLcParenR"/>
              <a:defRPr baseline="0"/>
            </a:lvl8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p>
        </p:txBody>
      </p:sp>
      <p:sp>
        <p:nvSpPr>
          <p:cNvPr id="9" name="Content Placeholder 5"/>
          <p:cNvSpPr>
            <a:spLocks noGrp="1"/>
          </p:cNvSpPr>
          <p:nvPr>
            <p:ph sz="quarter" idx="14" hasCustomPrompt="1"/>
          </p:nvPr>
        </p:nvSpPr>
        <p:spPr>
          <a:xfrm>
            <a:off x="4716016" y="1628775"/>
            <a:ext cx="4104134" cy="4537075"/>
          </a:xfrm>
        </p:spPr>
        <p:txBody>
          <a:bodyPr/>
          <a:lstStyle>
            <a:lvl1pPr>
              <a:defRPr>
                <a:solidFill>
                  <a:srgbClr val="5F5F5F"/>
                </a:solidFill>
              </a:defRPr>
            </a:lvl1pPr>
            <a:lvl2pPr>
              <a:defRPr>
                <a:solidFill>
                  <a:schemeClr val="accent1"/>
                </a:solidFill>
              </a:defRPr>
            </a:lvl2pPr>
            <a:lvl5pPr>
              <a:defRPr/>
            </a:lvl5pPr>
            <a:lvl7pPr>
              <a:buAutoNum type="arabicPeriod"/>
              <a:defRPr/>
            </a:lvl7pPr>
            <a:lvl8pPr>
              <a:buAutoNum type="alphaLcParenR"/>
              <a:defRPr/>
            </a:lvl8pPr>
            <a:lvl9pPr>
              <a:defRPr/>
            </a:lvl9p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(Arial 18pt)</a:t>
            </a:r>
            <a:endParaRPr lang="en-AU" dirty="0"/>
          </a:p>
        </p:txBody>
      </p:sp>
      <p:sp>
        <p:nvSpPr>
          <p:cNvPr id="8" name="Text Placeholder 7"/>
          <p:cNvSpPr>
            <a:spLocks noGrp="1"/>
          </p:cNvSpPr>
          <p:nvPr>
            <p:ph type="body" sz="quarter" idx="13" hasCustomPrompt="1"/>
          </p:nvPr>
        </p:nvSpPr>
        <p:spPr>
          <a:xfrm>
            <a:off x="323850" y="381000"/>
            <a:ext cx="8496300" cy="287337"/>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38175092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AU" dirty="0" smtClean="0"/>
              <a:t>BM Presentation Template</a:t>
            </a:r>
            <a:endParaRPr lang="en-AU" dirty="0"/>
          </a:p>
        </p:txBody>
      </p:sp>
      <p:sp>
        <p:nvSpPr>
          <p:cNvPr id="4" name="Slide Number Placeholder 3"/>
          <p:cNvSpPr>
            <a:spLocks noGrp="1"/>
          </p:cNvSpPr>
          <p:nvPr>
            <p:ph type="sldNum" sz="quarter" idx="11"/>
          </p:nvPr>
        </p:nvSpPr>
        <p:spPr/>
        <p:txBody>
          <a:bodyPr/>
          <a:lstStyle/>
          <a:p>
            <a:fld id="{B511D280-0087-4025-85DC-7A4BA4039648}" type="slidenum">
              <a:rPr lang="en-AU" smtClean="0"/>
              <a:pPr/>
              <a:t>‹#›</a:t>
            </a:fld>
            <a:endParaRPr lang="en-AU" dirty="0"/>
          </a:p>
        </p:txBody>
      </p:sp>
      <p:sp>
        <p:nvSpPr>
          <p:cNvPr id="7" name="Text Placeholder 7"/>
          <p:cNvSpPr>
            <a:spLocks noGrp="1"/>
          </p:cNvSpPr>
          <p:nvPr>
            <p:ph type="body" sz="quarter" idx="13" hasCustomPrompt="1"/>
          </p:nvPr>
        </p:nvSpPr>
        <p:spPr>
          <a:xfrm>
            <a:off x="323850" y="381000"/>
            <a:ext cx="8496300" cy="287337"/>
          </a:xfrm>
        </p:spPr>
        <p:txBody>
          <a:bodyPr/>
          <a:lstStyle>
            <a:lvl1pPr>
              <a:defRPr>
                <a:solidFill>
                  <a:schemeClr val="accent2"/>
                </a:solidFill>
              </a:defRPr>
            </a:lvl1pPr>
          </a:lstStyle>
          <a:p>
            <a:pPr lvl="0"/>
            <a:r>
              <a:rPr lang="en-US" dirty="0" smtClean="0"/>
              <a:t>Subheading</a:t>
            </a:r>
            <a:endParaRPr lang="en-GB" dirty="0"/>
          </a:p>
        </p:txBody>
      </p:sp>
    </p:spTree>
    <p:extLst>
      <p:ext uri="{BB962C8B-B14F-4D97-AF65-F5344CB8AC3E}">
        <p14:creationId xmlns:p14="http://schemas.microsoft.com/office/powerpoint/2010/main" val="25269881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66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dirty="0"/>
          </a:p>
        </p:txBody>
      </p:sp>
      <p:sp>
        <p:nvSpPr>
          <p:cNvPr id="3" name="Subtitle 2"/>
          <p:cNvSpPr>
            <a:spLocks noGrp="1"/>
          </p:cNvSpPr>
          <p:nvPr>
            <p:ph type="subTitle" idx="1" hasCustomPrompt="1"/>
          </p:nvPr>
        </p:nvSpPr>
        <p:spPr>
          <a:xfrm>
            <a:off x="-2644" y="4679779"/>
            <a:ext cx="2015902" cy="1476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5" name="Title 4"/>
          <p:cNvSpPr>
            <a:spLocks noGrp="1"/>
          </p:cNvSpPr>
          <p:nvPr>
            <p:ph type="title"/>
          </p:nvPr>
        </p:nvSpPr>
        <p:spPr>
          <a:xfrm>
            <a:off x="2013258" y="4679779"/>
            <a:ext cx="6635442" cy="1476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18977872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Passionately global)">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0" y="0"/>
            <a:ext cx="9148217" cy="6858000"/>
          </a:xfrm>
          <a:prstGeom prst="rect">
            <a:avLst/>
          </a:prstGeom>
        </p:spPr>
      </p:pic>
      <p:sp>
        <p:nvSpPr>
          <p:cNvPr id="9" name="Subtitle 2"/>
          <p:cNvSpPr>
            <a:spLocks noGrp="1"/>
          </p:cNvSpPr>
          <p:nvPr>
            <p:ph type="subTitle" idx="1" hasCustomPrompt="1"/>
          </p:nvPr>
        </p:nvSpPr>
        <p:spPr bwMode="gray">
          <a:xfrm>
            <a:off x="-2644" y="4679779"/>
            <a:ext cx="2015902" cy="1476000"/>
          </a:xfrm>
          <a:solidFill>
            <a:schemeClr val="accent1"/>
          </a:solidFill>
          <a:ln>
            <a:solidFill>
              <a:schemeClr val="accent1"/>
            </a:solidFill>
          </a:ln>
        </p:spPr>
        <p:txBody>
          <a:bodyPr vert="horz" wrap="square" lIns="144000" tIns="72000" rIns="144000" bIns="72000" rtlCol="0" anchor="ctr" anchorCtr="0">
            <a:noAutofit/>
          </a:bodyPr>
          <a:lstStyle>
            <a:lvl1pPr algn="ctr">
              <a:defRPr lang="en-US" sz="6600" b="1" i="0" smtClean="0">
                <a:solidFill>
                  <a:schemeClr val="bg1"/>
                </a:solidFill>
              </a:defRPr>
            </a:lvl1pPr>
          </a:lstStyle>
          <a:p>
            <a:pPr lvl="0" algn="ctr">
              <a:lnSpc>
                <a:spcPct val="100000"/>
              </a:lnSpc>
              <a:spcAft>
                <a:spcPts val="0"/>
              </a:spcAft>
            </a:pPr>
            <a:r>
              <a:rPr lang="en-US" smtClean="0"/>
              <a:t>#</a:t>
            </a:r>
          </a:p>
        </p:txBody>
      </p:sp>
      <p:sp>
        <p:nvSpPr>
          <p:cNvPr id="10" name="Title 4"/>
          <p:cNvSpPr>
            <a:spLocks noGrp="1"/>
          </p:cNvSpPr>
          <p:nvPr>
            <p:ph type="title"/>
          </p:nvPr>
        </p:nvSpPr>
        <p:spPr bwMode="gray">
          <a:xfrm>
            <a:off x="2013258" y="4679779"/>
            <a:ext cx="6635442" cy="1476000"/>
          </a:xfrm>
          <a:solidFill>
            <a:schemeClr val="accent2"/>
          </a:solidFill>
          <a:ln>
            <a:solidFill>
              <a:schemeClr val="accent2"/>
            </a:solidFill>
          </a:ln>
        </p:spPr>
        <p:txBody>
          <a:bodyPr vert="horz" wrap="square" lIns="144000" tIns="72000" rIns="144000" bIns="72000" rtlCol="0" anchor="ctr" anchorCtr="0">
            <a:noAutofit/>
          </a:bodyPr>
          <a:lstStyle>
            <a:lvl1pPr>
              <a:defRPr lang="en-GB" sz="3200" baseline="0">
                <a:solidFill>
                  <a:schemeClr val="bg1"/>
                </a:solidFill>
              </a:defRPr>
            </a:lvl1pPr>
          </a:lstStyle>
          <a:p>
            <a:pPr marL="0" lvl="0">
              <a:lnSpc>
                <a:spcPct val="100000"/>
              </a:lnSpc>
            </a:pPr>
            <a:endParaRPr lang="en-GB"/>
          </a:p>
        </p:txBody>
      </p:sp>
    </p:spTree>
    <p:extLst>
      <p:ext uri="{BB962C8B-B14F-4D97-AF65-F5344CB8AC3E}">
        <p14:creationId xmlns:p14="http://schemas.microsoft.com/office/powerpoint/2010/main" val="14382210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bwMode="gray">
          <a:xfrm>
            <a:off x="8892480" y="6472138"/>
            <a:ext cx="249927" cy="199586"/>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smtClean="0"/>
          </a:p>
        </p:txBody>
      </p:sp>
      <p:sp>
        <p:nvSpPr>
          <p:cNvPr id="2" name="Title Placeholder 1"/>
          <p:cNvSpPr>
            <a:spLocks noGrp="1"/>
          </p:cNvSpPr>
          <p:nvPr>
            <p:ph type="title"/>
          </p:nvPr>
        </p:nvSpPr>
        <p:spPr bwMode="gray">
          <a:xfrm>
            <a:off x="323850" y="517524"/>
            <a:ext cx="8490231" cy="751235"/>
          </a:xfrm>
          <a:prstGeom prst="rect">
            <a:avLst/>
          </a:prstGeom>
        </p:spPr>
        <p:txBody>
          <a:bodyPr vert="horz" lIns="0" tIns="0" rIns="0" bIns="0" rtlCol="0" anchor="b" anchorCtr="0">
            <a:normAutofit/>
          </a:bodyPr>
          <a:lstStyle/>
          <a:p>
            <a:r>
              <a:rPr lang="en-US" smtClean="0"/>
              <a:t>Title (Arial 30pt)</a:t>
            </a:r>
            <a:endParaRPr lang="en-AU"/>
          </a:p>
        </p:txBody>
      </p:sp>
      <p:sp>
        <p:nvSpPr>
          <p:cNvPr id="3" name="Text Placeholder 2"/>
          <p:cNvSpPr>
            <a:spLocks noGrp="1"/>
          </p:cNvSpPr>
          <p:nvPr>
            <p:ph type="body" idx="1"/>
          </p:nvPr>
        </p:nvSpPr>
        <p:spPr bwMode="gray">
          <a:xfrm>
            <a:off x="323850" y="1628775"/>
            <a:ext cx="8490231" cy="4537075"/>
          </a:xfrm>
          <a:prstGeom prst="rect">
            <a:avLst/>
          </a:prstGeom>
        </p:spPr>
        <p:txBody>
          <a:bodyPr vert="horz" lIns="0" tIns="0" rIns="0" bIns="0" rtlCol="0">
            <a:normAutofit/>
          </a:bodyPr>
          <a:lstStyle/>
          <a:p>
            <a:pPr lvl="0"/>
            <a:r>
              <a:rPr lang="en-US" dirty="0" smtClean="0"/>
              <a:t>Body Text (Arial 20pt)</a:t>
            </a:r>
          </a:p>
          <a:p>
            <a:pPr lvl="1"/>
            <a:r>
              <a:rPr lang="en-US" dirty="0" smtClean="0"/>
              <a:t>Heading 1 (Arial 24pt)</a:t>
            </a:r>
          </a:p>
          <a:p>
            <a:pPr lvl="2"/>
            <a:r>
              <a:rPr lang="en-US" dirty="0" smtClean="0"/>
              <a:t>Bullet 1 (Arial 20pt)</a:t>
            </a:r>
          </a:p>
          <a:p>
            <a:pPr lvl="3"/>
            <a:r>
              <a:rPr lang="en-US" dirty="0" smtClean="0"/>
              <a:t>Bullet 2 (Arial </a:t>
            </a:r>
            <a:r>
              <a:rPr lang="en-US" smtClean="0"/>
              <a:t>20pt)</a:t>
            </a:r>
          </a:p>
          <a:p>
            <a:pPr lvl="4"/>
            <a:r>
              <a:rPr lang="en-US" smtClean="0"/>
              <a:t>Bullet 3 (Arial 18pt)</a:t>
            </a:r>
          </a:p>
          <a:p>
            <a:pPr lvl="5"/>
            <a:r>
              <a:rPr lang="en-US" smtClean="0"/>
              <a:t>Heading </a:t>
            </a:r>
            <a:r>
              <a:rPr lang="en-US" dirty="0" smtClean="0"/>
              <a:t>2 (Arial 20pt)</a:t>
            </a:r>
          </a:p>
          <a:p>
            <a:pPr lvl="6"/>
            <a:r>
              <a:rPr lang="en-US" dirty="0" smtClean="0"/>
              <a:t>Number Bullet (Arial 20pt)</a:t>
            </a:r>
          </a:p>
          <a:p>
            <a:pPr lvl="7"/>
            <a:r>
              <a:rPr lang="en-US" dirty="0" smtClean="0"/>
              <a:t>Alpha </a:t>
            </a:r>
            <a:r>
              <a:rPr lang="en-US" smtClean="0"/>
              <a:t>Bullet 1 (Arial 20pt)</a:t>
            </a:r>
          </a:p>
          <a:p>
            <a:pPr lvl="8"/>
            <a:r>
              <a:rPr lang="en-US" smtClean="0"/>
              <a:t>Alpha Bullet 2 (18pt)</a:t>
            </a:r>
            <a:endParaRPr lang="en-AU" dirty="0"/>
          </a:p>
        </p:txBody>
      </p:sp>
      <p:sp>
        <p:nvSpPr>
          <p:cNvPr id="5" name="Footer Placeholder 4"/>
          <p:cNvSpPr>
            <a:spLocks noGrp="1"/>
          </p:cNvSpPr>
          <p:nvPr>
            <p:ph type="ftr" sz="quarter" idx="3"/>
          </p:nvPr>
        </p:nvSpPr>
        <p:spPr bwMode="gray">
          <a:xfrm>
            <a:off x="3130922" y="6515916"/>
            <a:ext cx="2880000" cy="196851"/>
          </a:xfrm>
          <a:prstGeom prst="rect">
            <a:avLst/>
          </a:prstGeom>
        </p:spPr>
        <p:txBody>
          <a:bodyPr vert="horz" lIns="0" tIns="0" rIns="0" bIns="0" rtlCol="0" anchor="ctr"/>
          <a:lstStyle>
            <a:lvl1pPr algn="ctr">
              <a:defRPr sz="1000">
                <a:solidFill>
                  <a:schemeClr val="tx2"/>
                </a:solidFill>
                <a:latin typeface="+mn-lt"/>
              </a:defRPr>
            </a:lvl1pPr>
          </a:lstStyle>
          <a:p>
            <a:r>
              <a:rPr lang="en-AU" dirty="0" smtClean="0"/>
              <a:t>BM Presentation Template</a:t>
            </a:r>
            <a:endParaRPr lang="en-AU" dirty="0"/>
          </a:p>
        </p:txBody>
      </p:sp>
      <p:sp>
        <p:nvSpPr>
          <p:cNvPr id="6" name="Slide Number Placeholder 5"/>
          <p:cNvSpPr>
            <a:spLocks noGrp="1"/>
          </p:cNvSpPr>
          <p:nvPr>
            <p:ph type="sldNum" sz="quarter" idx="4"/>
          </p:nvPr>
        </p:nvSpPr>
        <p:spPr bwMode="gray">
          <a:xfrm>
            <a:off x="8317032" y="6517589"/>
            <a:ext cx="497049" cy="195178"/>
          </a:xfrm>
          <a:prstGeom prst="rect">
            <a:avLst/>
          </a:prstGeom>
        </p:spPr>
        <p:txBody>
          <a:bodyPr vert="horz" lIns="0" tIns="0" rIns="0" bIns="0" rtlCol="0" anchor="ctr"/>
          <a:lstStyle>
            <a:lvl1pPr algn="r">
              <a:defRPr lang="en-AU" sz="1000" smtClean="0">
                <a:solidFill>
                  <a:schemeClr val="tx2"/>
                </a:solidFill>
              </a:defRPr>
            </a:lvl1pPr>
          </a:lstStyle>
          <a:p>
            <a:fld id="{B511D280-0087-4025-85DC-7A4BA4039648}" type="slidenum">
              <a:rPr lang="en-GB" smtClean="0"/>
              <a:pPr/>
              <a:t>‹#›</a:t>
            </a:fld>
            <a:endParaRPr lang="en-GB" dirty="0"/>
          </a:p>
        </p:txBody>
      </p:sp>
      <p:cxnSp>
        <p:nvCxnSpPr>
          <p:cNvPr id="9" name="Straight Connector 8"/>
          <p:cNvCxnSpPr/>
          <p:nvPr/>
        </p:nvCxnSpPr>
        <p:spPr>
          <a:xfrm flipH="1">
            <a:off x="323850" y="1412776"/>
            <a:ext cx="8496623" cy="0"/>
          </a:xfrm>
          <a:prstGeom prst="line">
            <a:avLst/>
          </a:prstGeom>
          <a:ln w="12700" cap="rnd">
            <a:solidFill>
              <a:schemeClr val="accent1"/>
            </a:solidFill>
            <a:prstDash val="solid"/>
            <a:round/>
          </a:ln>
          <a:effectLst/>
        </p:spPr>
        <p:style>
          <a:lnRef idx="1">
            <a:schemeClr val="accent1"/>
          </a:lnRef>
          <a:fillRef idx="0">
            <a:schemeClr val="accent1"/>
          </a:fillRef>
          <a:effectRef idx="0">
            <a:schemeClr val="accent1"/>
          </a:effectRef>
          <a:fontRef idx="minor">
            <a:schemeClr val="tx1"/>
          </a:fontRef>
        </p:style>
      </p:cxnSp>
      <p:sp>
        <p:nvSpPr>
          <p:cNvPr id="8" name="BMDisclaimer"/>
          <p:cNvSpPr txBox="1"/>
          <p:nvPr/>
        </p:nvSpPr>
        <p:spPr>
          <a:xfrm>
            <a:off x="328918" y="6552009"/>
            <a:ext cx="7833360" cy="123111"/>
          </a:xfrm>
          <a:prstGeom prst="rect">
            <a:avLst/>
          </a:prstGeom>
          <a:noFill/>
        </p:spPr>
        <p:txBody>
          <a:bodyPr wrap="square" lIns="0" tIns="0" rIns="0" bIns="0" rtlCol="0">
            <a:spAutoFit/>
          </a:bodyPr>
          <a:lstStyle/>
          <a:p>
            <a:pPr>
              <a:spcBef>
                <a:spcPts val="0"/>
              </a:spcBef>
              <a:spcAft>
                <a:spcPts val="600"/>
              </a:spcAft>
            </a:pPr>
            <a:r>
              <a:rPr lang="en-AU" sz="800" dirty="0" smtClean="0">
                <a:solidFill>
                  <a:schemeClr val="tx2"/>
                </a:solidFill>
              </a:rPr>
              <a:t>© 2017 Baker &amp; McKenzie </a:t>
            </a:r>
            <a:endParaRPr lang="en-AU" sz="800" dirty="0">
              <a:solidFill>
                <a:schemeClr val="tx2"/>
              </a:solidFill>
            </a:endParaRPr>
          </a:p>
        </p:txBody>
      </p:sp>
    </p:spTree>
    <p:extLst>
      <p:ext uri="{BB962C8B-B14F-4D97-AF65-F5344CB8AC3E}">
        <p14:creationId xmlns:p14="http://schemas.microsoft.com/office/powerpoint/2010/main" val="811860235"/>
      </p:ext>
    </p:extLst>
  </p:cSld>
  <p:clrMap bg1="lt1" tx1="dk1" bg2="lt2" tx2="dk2" accent1="accent1" accent2="accent2" accent3="accent3" accent4="accent4" accent5="accent5" accent6="accent6" hlink="hlink" folHlink="folHlink"/>
  <p:sldLayoutIdLst>
    <p:sldLayoutId id="2147483702" r:id="rId1"/>
    <p:sldLayoutId id="2147483676" r:id="rId2"/>
    <p:sldLayoutId id="2147483700" r:id="rId3"/>
    <p:sldLayoutId id="2147483660" r:id="rId4"/>
    <p:sldLayoutId id="2147483680" r:id="rId5"/>
    <p:sldLayoutId id="2147483671" r:id="rId6"/>
    <p:sldLayoutId id="2147483704" r:id="rId7"/>
    <p:sldLayoutId id="2147483705" r:id="rId8"/>
    <p:sldLayoutId id="2147483674" r:id="rId9"/>
    <p:sldLayoutId id="2147483690" r:id="rId10"/>
    <p:sldLayoutId id="2147483692" r:id="rId11"/>
    <p:sldLayoutId id="2147483693" r:id="rId12"/>
    <p:sldLayoutId id="2147483677" r:id="rId13"/>
    <p:sldLayoutId id="2147483649" r:id="rId14"/>
    <p:sldLayoutId id="2147483706" r:id="rId15"/>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p:titleStyle>
    <p:body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612" y="1772816"/>
            <a:ext cx="7920000" cy="1503784"/>
          </a:xfrm>
        </p:spPr>
        <p:txBody>
          <a:bodyPr/>
          <a:lstStyle/>
          <a:p>
            <a:pPr lvl="0"/>
            <a:r>
              <a:rPr lang="en-US" dirty="0" smtClean="0"/>
              <a:t>Potential Impact of the Trump Administration and Recent Legal Developments in Mexico</a:t>
            </a:r>
            <a:endParaRPr lang="en-US" dirty="0"/>
          </a:p>
        </p:txBody>
      </p:sp>
      <p:sp>
        <p:nvSpPr>
          <p:cNvPr id="4" name="Text Placeholder 3"/>
          <p:cNvSpPr>
            <a:spLocks noGrp="1"/>
          </p:cNvSpPr>
          <p:nvPr>
            <p:ph type="body" sz="quarter" idx="12"/>
          </p:nvPr>
        </p:nvSpPr>
        <p:spPr>
          <a:xfrm>
            <a:off x="601200" y="3657600"/>
            <a:ext cx="7920000" cy="511200"/>
          </a:xfrm>
        </p:spPr>
        <p:txBody>
          <a:bodyPr/>
          <a:lstStyle/>
          <a:p>
            <a:r>
              <a:rPr lang="en-US" dirty="0" smtClean="0"/>
              <a:t>Hugo Dubovoy</a:t>
            </a:r>
            <a:endParaRPr lang="en-US" dirty="0"/>
          </a:p>
        </p:txBody>
      </p:sp>
      <p:sp>
        <p:nvSpPr>
          <p:cNvPr id="5" name="Text Placeholder 4"/>
          <p:cNvSpPr>
            <a:spLocks noGrp="1"/>
          </p:cNvSpPr>
          <p:nvPr>
            <p:ph type="body" sz="quarter" idx="13"/>
          </p:nvPr>
        </p:nvSpPr>
        <p:spPr>
          <a:xfrm>
            <a:off x="601200" y="4495800"/>
            <a:ext cx="5723400" cy="1198240"/>
          </a:xfrm>
        </p:spPr>
        <p:txBody>
          <a:bodyPr/>
          <a:lstStyle/>
          <a:p>
            <a:r>
              <a:rPr lang="en-US" sz="1600" dirty="0" smtClean="0"/>
              <a:t>U.S.-Mexico Chamber of Commerce</a:t>
            </a:r>
          </a:p>
          <a:p>
            <a:r>
              <a:rPr lang="en-US" sz="1600" dirty="0" smtClean="0"/>
              <a:t>Mexico Tax and Legal Update, and Economic Outlook for 2017</a:t>
            </a:r>
          </a:p>
          <a:p>
            <a:r>
              <a:rPr lang="en-US" sz="1600" dirty="0"/>
              <a:t>February 9, 2017</a:t>
            </a:r>
          </a:p>
          <a:p>
            <a:endParaRPr lang="en-US" sz="1600" dirty="0"/>
          </a:p>
        </p:txBody>
      </p:sp>
      <p:pic>
        <p:nvPicPr>
          <p:cNvPr id="1026" name="Picture 2" descr="https://media.licdn.com/mpr/mpr/shrinknp_200_200/p/2/000/064/159/0489d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378904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7577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Mexican Anti-Corruption Reform</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10</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2900" indent="-342900">
              <a:buFont typeface="Wingdings" panose="05000000000000000000" pitchFamily="2" charset="2"/>
              <a:buChar char="§"/>
            </a:pPr>
            <a:r>
              <a:rPr lang="en-US" dirty="0"/>
              <a:t>Latest component of the Mexican structural legal reforms (</a:t>
            </a:r>
            <a:r>
              <a:rPr lang="en-US" u="sng" dirty="0"/>
              <a:t>e.g.</a:t>
            </a:r>
            <a:r>
              <a:rPr lang="en-US" dirty="0"/>
              <a:t>, energy, financial, telecomm, and education</a:t>
            </a:r>
            <a:r>
              <a:rPr lang="en-US" dirty="0" smtClean="0"/>
              <a:t>).</a:t>
            </a:r>
          </a:p>
          <a:p>
            <a:pPr marL="342900" indent="-342900">
              <a:buFont typeface="Wingdings" panose="05000000000000000000" pitchFamily="2" charset="2"/>
              <a:buChar char="§"/>
            </a:pPr>
            <a:r>
              <a:rPr lang="en-US" dirty="0" smtClean="0"/>
              <a:t>It is another indication of Mexico’s interest in having a solid legal structure that can withstand changes in Presidential administrations.</a:t>
            </a:r>
          </a:p>
          <a:p>
            <a:pPr marL="342900" indent="-342900">
              <a:buFont typeface="Wingdings" panose="05000000000000000000" pitchFamily="2" charset="2"/>
              <a:buChar char="§"/>
            </a:pPr>
            <a:r>
              <a:rPr lang="en-US" dirty="0" smtClean="0"/>
              <a:t>Preceded </a:t>
            </a:r>
            <a:r>
              <a:rPr lang="en-US" dirty="0"/>
              <a:t>by Constitutional reform in May of </a:t>
            </a:r>
            <a:r>
              <a:rPr lang="en-US" dirty="0" smtClean="0"/>
              <a:t>2015 (the opposite extreme of Executive Orders).</a:t>
            </a:r>
            <a:endParaRPr lang="en-US" sz="2400" dirty="0"/>
          </a:p>
          <a:p>
            <a:pPr marL="342900" indent="-342900">
              <a:buFont typeface="Wingdings" panose="05000000000000000000" pitchFamily="2" charset="2"/>
              <a:buChar char="§"/>
            </a:pPr>
            <a:r>
              <a:rPr lang="en-US" dirty="0" smtClean="0"/>
              <a:t>In </a:t>
            </a:r>
            <a:r>
              <a:rPr lang="en-US" dirty="0"/>
              <a:t>June and July of 2016, new laws or significant amendments to various laws, including the Law for the National Anti-Corruption System, the Federal Criminal Code, and the Administrative Liability </a:t>
            </a:r>
            <a:r>
              <a:rPr lang="en-US" dirty="0" smtClean="0"/>
              <a:t>Law were published.</a:t>
            </a:r>
          </a:p>
          <a:p>
            <a:pPr marL="342900" indent="-342900">
              <a:buFont typeface="Wingdings" panose="05000000000000000000" pitchFamily="2" charset="2"/>
              <a:buChar char="§"/>
            </a:pPr>
            <a:r>
              <a:rPr lang="en-US" dirty="0"/>
              <a:t>The Law for the National Anti-Corruption System: (i) Sets forth the bases for coordination among the Federal, State and Municipal levels of government to fight corruption; and (ii) Provides for the participation of the citizenship to help the government fight corruption.</a:t>
            </a:r>
          </a:p>
          <a:p>
            <a:pPr marL="342900" indent="-342900">
              <a:buFont typeface="Wingdings" panose="05000000000000000000" pitchFamily="2" charset="2"/>
              <a:buChar char="§"/>
            </a:pPr>
            <a:endParaRPr lang="en-US" sz="2400" dirty="0"/>
          </a:p>
          <a:p>
            <a:r>
              <a:rPr lang="en-US" dirty="0"/>
              <a:t> </a:t>
            </a:r>
            <a:endParaRPr lang="en-US" sz="2400" dirty="0"/>
          </a:p>
          <a:p>
            <a:pPr lvl="2"/>
            <a:endParaRPr lang="en-US" dirty="0"/>
          </a:p>
        </p:txBody>
      </p:sp>
    </p:spTree>
    <p:extLst>
      <p:ext uri="{BB962C8B-B14F-4D97-AF65-F5344CB8AC3E}">
        <p14:creationId xmlns:p14="http://schemas.microsoft.com/office/powerpoint/2010/main" val="191180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Mexican Anti-Corruption Reform</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11</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2900" indent="-342900">
              <a:buFont typeface="Wingdings" panose="05000000000000000000" pitchFamily="2" charset="2"/>
              <a:buChar char="§"/>
            </a:pPr>
            <a:r>
              <a:rPr lang="en-US" dirty="0" smtClean="0"/>
              <a:t>The </a:t>
            </a:r>
            <a:r>
              <a:rPr lang="en-US" dirty="0"/>
              <a:t>Federal Criminal Code:  </a:t>
            </a:r>
            <a:r>
              <a:rPr lang="en-US" dirty="0" smtClean="0"/>
              <a:t>now </a:t>
            </a:r>
            <a:r>
              <a:rPr lang="en-US" dirty="0"/>
              <a:t>establishes criminal liability for companies for over thirty crimes, including bribery of public officials, fraud, influence trafficking, health crimes, obstruction of justice, money laundering, bankruptcy fraud and tax fraud.  This is a major change in the Mexican legal </a:t>
            </a:r>
            <a:r>
              <a:rPr lang="en-US" dirty="0" smtClean="0"/>
              <a:t>system.</a:t>
            </a:r>
            <a:r>
              <a:rPr lang="en-US" dirty="0"/>
              <a:t> </a:t>
            </a:r>
            <a:endParaRPr lang="en-US" dirty="0" smtClean="0"/>
          </a:p>
          <a:p>
            <a:pPr marL="702900" lvl="3" indent="-342900">
              <a:buClr>
                <a:schemeClr val="tx1"/>
              </a:buClr>
              <a:buSzTx/>
            </a:pPr>
            <a:r>
              <a:rPr lang="en-US" dirty="0"/>
              <a:t>Penalties include fines, seizure of property, suspension of activities (for up to 6 years), foreclosure (6 years), prohibition to bid in government procurement projects (6 years), and even dissolution of the entity.</a:t>
            </a:r>
          </a:p>
          <a:p>
            <a:pPr marL="702900" lvl="3" indent="-342900">
              <a:buClr>
                <a:schemeClr val="tx1"/>
              </a:buClr>
              <a:buSzTx/>
            </a:pPr>
            <a:r>
              <a:rPr lang="en-US" dirty="0"/>
              <a:t>Reduction of penalties if the company has a compliance program.</a:t>
            </a:r>
          </a:p>
          <a:p>
            <a:pPr marL="342900" indent="-342900">
              <a:buFont typeface="Wingdings" panose="05000000000000000000" pitchFamily="2" charset="2"/>
              <a:buChar char="§"/>
            </a:pPr>
            <a:endParaRPr lang="en-US" sz="2400" dirty="0"/>
          </a:p>
          <a:p>
            <a:pPr lvl="2"/>
            <a:endParaRPr lang="en-US" dirty="0"/>
          </a:p>
        </p:txBody>
      </p:sp>
    </p:spTree>
    <p:extLst>
      <p:ext uri="{BB962C8B-B14F-4D97-AF65-F5344CB8AC3E}">
        <p14:creationId xmlns:p14="http://schemas.microsoft.com/office/powerpoint/2010/main" val="2882443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Mexican Anti-Corruption Reform</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12</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2900" indent="-342900">
              <a:buFont typeface="Wingdings" panose="05000000000000000000" pitchFamily="2" charset="2"/>
              <a:buChar char="§"/>
            </a:pPr>
            <a:r>
              <a:rPr lang="en-US" dirty="0" smtClean="0"/>
              <a:t>The Administrative Liability Law:  The new law applies to governmental officials, and, unlike the law that preceded it, also to non-governmental entities and their executives.</a:t>
            </a:r>
          </a:p>
          <a:p>
            <a:pPr marL="702900" lvl="2" indent="-342900"/>
            <a:r>
              <a:rPr lang="en-US" dirty="0" smtClean="0"/>
              <a:t>It will enter into effect on July 18.  Until then, the current law will continue to be in effect. </a:t>
            </a:r>
          </a:p>
          <a:p>
            <a:pPr marL="702900" lvl="2" indent="-342900"/>
            <a:r>
              <a:rPr lang="en-US" dirty="0"/>
              <a:t>Now, to reign in corruption, all government officials will be required to file 3 documents: these are a statement of their personal assets, a statement of interests to verify whether conflicts of interest exist, and even their personal tax return.</a:t>
            </a:r>
          </a:p>
          <a:p>
            <a:pPr marL="702900" lvl="2" indent="-342900"/>
            <a:r>
              <a:rPr lang="en-US" dirty="0" smtClean="0"/>
              <a:t>Annual filing.  The </a:t>
            </a:r>
            <a:r>
              <a:rPr lang="en-US" dirty="0"/>
              <a:t>first two will be made public.</a:t>
            </a:r>
          </a:p>
          <a:p>
            <a:pPr marL="702900" lvl="2" indent="-342900"/>
            <a:endParaRPr lang="en-US" dirty="0" smtClean="0"/>
          </a:p>
          <a:p>
            <a:pPr marL="342900" indent="-342900">
              <a:buFont typeface="Wingdings" panose="05000000000000000000" pitchFamily="2" charset="2"/>
              <a:buChar char="§"/>
            </a:pPr>
            <a:endParaRPr lang="en-US" sz="2400" dirty="0"/>
          </a:p>
          <a:p>
            <a:pPr lvl="2"/>
            <a:endParaRPr lang="en-US" dirty="0"/>
          </a:p>
        </p:txBody>
      </p:sp>
    </p:spTree>
    <p:extLst>
      <p:ext uri="{BB962C8B-B14F-4D97-AF65-F5344CB8AC3E}">
        <p14:creationId xmlns:p14="http://schemas.microsoft.com/office/powerpoint/2010/main" val="2809177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Mexican Anti-Corruption Reform</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13</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702900" lvl="2" indent="-342900"/>
            <a:r>
              <a:rPr lang="en-US" dirty="0" smtClean="0"/>
              <a:t>Penalties </a:t>
            </a:r>
            <a:r>
              <a:rPr lang="en-US" dirty="0"/>
              <a:t>applicable to legal entities </a:t>
            </a:r>
            <a:r>
              <a:rPr lang="en-US" dirty="0" smtClean="0"/>
              <a:t>will include (i</a:t>
            </a:r>
            <a:r>
              <a:rPr lang="en-US" dirty="0"/>
              <a:t>) fines as high as twice the economic benefit they obtained, or, absent an economic benefit, approximately $6M; (ii) ineligibility to participate in government procurement projects, for up to 10 years; (iv) suspension of activities for up to 3 years; (v) dissolution of the entity; and (vi) payment for damages.   </a:t>
            </a:r>
            <a:endParaRPr lang="en-US" dirty="0" smtClean="0"/>
          </a:p>
          <a:p>
            <a:pPr marL="702900" lvl="2" indent="-342900"/>
            <a:r>
              <a:rPr lang="en-US" dirty="0" smtClean="0"/>
              <a:t>There will be some mitigating factors, like having a compliance program and cooperating with the investigations.  Another noteworthy aspect of this law is that it introduces the concept of the whistleblower.</a:t>
            </a:r>
          </a:p>
          <a:p>
            <a:endParaRPr lang="en-US" sz="2400" dirty="0"/>
          </a:p>
          <a:p>
            <a:pPr marL="342900" indent="-342900">
              <a:buFont typeface="Wingdings" panose="05000000000000000000" pitchFamily="2" charset="2"/>
              <a:buChar char="§"/>
            </a:pPr>
            <a:endParaRPr lang="en-US" dirty="0"/>
          </a:p>
        </p:txBody>
      </p:sp>
    </p:spTree>
    <p:extLst>
      <p:ext uri="{BB962C8B-B14F-4D97-AF65-F5344CB8AC3E}">
        <p14:creationId xmlns:p14="http://schemas.microsoft.com/office/powerpoint/2010/main" val="111666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04801"/>
            <a:ext cx="7448550" cy="1219200"/>
          </a:xfrm>
        </p:spPr>
        <p:txBody>
          <a:bodyPr/>
          <a:lstStyle/>
          <a:p>
            <a:r>
              <a:rPr lang="en-US" dirty="0"/>
              <a:t>Potential need for Companies with Shelter Operations to Restructure in 2018</a:t>
            </a:r>
            <a:br>
              <a:rPr lang="en-US" dirty="0"/>
            </a:b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14</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796925" indent="-398463">
              <a:buFont typeface="Wingdings" panose="05000000000000000000" pitchFamily="2" charset="2"/>
              <a:buChar char="§"/>
            </a:pPr>
            <a:r>
              <a:rPr lang="en-US" dirty="0" smtClean="0"/>
              <a:t>Shelter operations.</a:t>
            </a:r>
          </a:p>
          <a:p>
            <a:pPr marL="796925" indent="-398463">
              <a:buFont typeface="Wingdings" panose="05000000000000000000" pitchFamily="2" charset="2"/>
              <a:buChar char="§"/>
            </a:pPr>
            <a:r>
              <a:rPr lang="en-US" dirty="0" smtClean="0"/>
              <a:t>Exception to rule of having a taxable presence.</a:t>
            </a:r>
          </a:p>
          <a:p>
            <a:pPr marL="796925" indent="-398463">
              <a:buFont typeface="Wingdings" panose="05000000000000000000" pitchFamily="2" charset="2"/>
              <a:buChar char="§"/>
            </a:pPr>
            <a:r>
              <a:rPr lang="en-US" dirty="0" smtClean="0"/>
              <a:t>As </a:t>
            </a:r>
            <a:r>
              <a:rPr lang="en-US" dirty="0"/>
              <a:t>of January 1, 2014 operations of non-Mexican companies through shelter companies started being subject to a term of 4 years from the </a:t>
            </a:r>
            <a:r>
              <a:rPr lang="en-US" dirty="0" smtClean="0"/>
              <a:t>(i) date </a:t>
            </a:r>
            <a:r>
              <a:rPr lang="en-US" dirty="0"/>
              <a:t>of the Shelter </a:t>
            </a:r>
            <a:r>
              <a:rPr lang="en-US" dirty="0" smtClean="0"/>
              <a:t>Agreement, or (ii) January </a:t>
            </a:r>
            <a:r>
              <a:rPr lang="en-US" dirty="0"/>
              <a:t>1, 2014 for contracts of an earlier </a:t>
            </a:r>
            <a:r>
              <a:rPr lang="en-US" dirty="0" smtClean="0"/>
              <a:t>date.</a:t>
            </a:r>
          </a:p>
          <a:p>
            <a:pPr marL="796925" indent="-398463">
              <a:buFont typeface="Wingdings" panose="05000000000000000000" pitchFamily="2" charset="2"/>
              <a:buChar char="§"/>
            </a:pPr>
            <a:r>
              <a:rPr lang="en-US" dirty="0" smtClean="0"/>
              <a:t>So, all non-Mexican companies with Shelter Agreements entered into prior to January 1, 2014 need to consider what to do starting on January 1 of next year.</a:t>
            </a:r>
            <a:endParaRPr lang="en-US" dirty="0"/>
          </a:p>
          <a:p>
            <a:pPr marL="702900" lvl="2" indent="-342900"/>
            <a:r>
              <a:rPr lang="en-US" dirty="0"/>
              <a:t>Otherwise, the non-Mexican company will be considered to have a taxable presence (a “permanent establishment”) in Mexico.</a:t>
            </a:r>
            <a:endParaRPr lang="en-US" sz="1600" dirty="0" smtClean="0">
              <a:solidFill>
                <a:schemeClr val="tx1"/>
              </a:solidFill>
            </a:endParaRPr>
          </a:p>
          <a:p>
            <a:endParaRPr lang="en-US" dirty="0"/>
          </a:p>
          <a:p>
            <a:r>
              <a:rPr lang="en-US" dirty="0"/>
              <a:t> </a:t>
            </a:r>
            <a:endParaRPr lang="en-US" sz="2400" dirty="0"/>
          </a:p>
          <a:p>
            <a:endParaRPr lang="en-US" dirty="0"/>
          </a:p>
        </p:txBody>
      </p:sp>
    </p:spTree>
    <p:extLst>
      <p:ext uri="{BB962C8B-B14F-4D97-AF65-F5344CB8AC3E}">
        <p14:creationId xmlns:p14="http://schemas.microsoft.com/office/powerpoint/2010/main" val="962687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04801"/>
            <a:ext cx="7448550" cy="1219200"/>
          </a:xfrm>
        </p:spPr>
        <p:txBody>
          <a:bodyPr/>
          <a:lstStyle/>
          <a:p>
            <a:r>
              <a:rPr lang="en-US" dirty="0"/>
              <a:t>Potential need for Companies with Shelter Operations to Restructure in 2018</a:t>
            </a:r>
            <a:br>
              <a:rPr lang="en-US" dirty="0"/>
            </a:b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15</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742950" lvl="3" indent="-344488"/>
            <a:r>
              <a:rPr lang="en-US" smtClean="0"/>
              <a:t>Transition</a:t>
            </a:r>
            <a:endParaRPr lang="en-US" dirty="0" smtClean="0"/>
          </a:p>
          <a:p>
            <a:pPr marL="1062900" lvl="3" indent="-342900"/>
            <a:r>
              <a:rPr lang="en-US" dirty="0" smtClean="0"/>
              <a:t>Review Shelter Agreement and plan for transition.</a:t>
            </a:r>
          </a:p>
          <a:p>
            <a:pPr marL="1062900" lvl="3" indent="-342900"/>
            <a:r>
              <a:rPr lang="en-US" dirty="0" smtClean="0"/>
              <a:t>Was </a:t>
            </a:r>
            <a:r>
              <a:rPr lang="en-US" dirty="0"/>
              <a:t>a special purpose vehicle organized for the shelter operations?</a:t>
            </a:r>
          </a:p>
          <a:p>
            <a:pPr marL="1062900" lvl="3" indent="-342900"/>
            <a:r>
              <a:rPr lang="en-US" dirty="0"/>
              <a:t>Does the Shelter Agreement provide for the transfer of operations</a:t>
            </a:r>
            <a:r>
              <a:rPr lang="en-US" dirty="0" smtClean="0"/>
              <a:t>?</a:t>
            </a:r>
          </a:p>
          <a:p>
            <a:pPr marL="1062900" lvl="3" indent="-342900"/>
            <a:r>
              <a:rPr lang="en-US" dirty="0" smtClean="0"/>
              <a:t>Mexican entity</a:t>
            </a:r>
          </a:p>
          <a:p>
            <a:pPr marL="1062900" lvl="3" indent="-342900"/>
            <a:r>
              <a:rPr lang="en-US" dirty="0" smtClean="0"/>
              <a:t>IMMEX/maquila program</a:t>
            </a:r>
          </a:p>
          <a:p>
            <a:pPr marL="1062900" lvl="3" indent="-342900"/>
            <a:r>
              <a:rPr lang="en-US" dirty="0" smtClean="0"/>
              <a:t>Facility lease (third-party consent?)</a:t>
            </a:r>
          </a:p>
          <a:p>
            <a:pPr marL="702900" lvl="2" indent="-342900"/>
            <a:endParaRPr lang="en-US" dirty="0"/>
          </a:p>
          <a:p>
            <a:pPr marL="702900" lvl="2" indent="-342900"/>
            <a:endParaRPr lang="en-US" dirty="0"/>
          </a:p>
          <a:p>
            <a:endParaRPr lang="en-US" dirty="0"/>
          </a:p>
          <a:p>
            <a:r>
              <a:rPr lang="en-US" dirty="0"/>
              <a:t> </a:t>
            </a:r>
            <a:endParaRPr lang="en-US" sz="2400" dirty="0"/>
          </a:p>
          <a:p>
            <a:endParaRPr lang="en-US" dirty="0"/>
          </a:p>
        </p:txBody>
      </p:sp>
    </p:spTree>
    <p:extLst>
      <p:ext uri="{BB962C8B-B14F-4D97-AF65-F5344CB8AC3E}">
        <p14:creationId xmlns:p14="http://schemas.microsoft.com/office/powerpoint/2010/main" val="506652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04801"/>
            <a:ext cx="7448550" cy="1219200"/>
          </a:xfrm>
        </p:spPr>
        <p:txBody>
          <a:bodyPr/>
          <a:lstStyle/>
          <a:p>
            <a:r>
              <a:rPr lang="en-US" dirty="0"/>
              <a:t>Potential need for Companies with Shelter Operations to Restructure in 2018</a:t>
            </a:r>
            <a:br>
              <a:rPr lang="en-US" dirty="0"/>
            </a:b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16</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1062900" lvl="3" indent="-342900"/>
            <a:r>
              <a:rPr lang="en-US" dirty="0" smtClean="0"/>
              <a:t>M&amp;E</a:t>
            </a:r>
          </a:p>
          <a:p>
            <a:pPr marL="1062900" lvl="3" indent="-342900"/>
            <a:r>
              <a:rPr lang="en-US" dirty="0" smtClean="0"/>
              <a:t>Inventory</a:t>
            </a:r>
          </a:p>
          <a:p>
            <a:pPr marL="1062900" lvl="3" indent="-342900"/>
            <a:r>
              <a:rPr lang="en-US" dirty="0" smtClean="0"/>
              <a:t>Personnel</a:t>
            </a:r>
          </a:p>
          <a:p>
            <a:pPr marL="1422900" lvl="4" indent="-342900"/>
            <a:r>
              <a:rPr lang="en-US" dirty="0" smtClean="0"/>
              <a:t>Termination of employees with payment of severance </a:t>
            </a:r>
            <a:r>
              <a:rPr lang="en-US" smtClean="0"/>
              <a:t>and re-hire.</a:t>
            </a:r>
            <a:endParaRPr lang="en-US" dirty="0" smtClean="0"/>
          </a:p>
          <a:p>
            <a:pPr marL="1422900" lvl="4" indent="-342900"/>
            <a:r>
              <a:rPr lang="en-US" dirty="0" smtClean="0"/>
              <a:t>Resignations by employees and simultaneous re-hire.</a:t>
            </a:r>
          </a:p>
          <a:p>
            <a:pPr marL="1422900" lvl="4" indent="-342900"/>
            <a:r>
              <a:rPr lang="en-US" dirty="0" smtClean="0"/>
              <a:t>Employer substitution (same terms and conditions of employment).</a:t>
            </a:r>
          </a:p>
          <a:p>
            <a:pPr marL="1422900" lvl="4" indent="-342900"/>
            <a:r>
              <a:rPr lang="en-US" dirty="0" smtClean="0"/>
              <a:t>Personnel that provides services to various companies.</a:t>
            </a:r>
            <a:endParaRPr lang="en-US" dirty="0"/>
          </a:p>
          <a:p>
            <a:pPr marL="702900" lvl="2" indent="-342900"/>
            <a:endParaRPr lang="en-US" dirty="0"/>
          </a:p>
          <a:p>
            <a:pPr marL="702900" lvl="2" indent="-342900"/>
            <a:endParaRPr lang="en-US" dirty="0"/>
          </a:p>
          <a:p>
            <a:endParaRPr lang="en-US" dirty="0"/>
          </a:p>
          <a:p>
            <a:r>
              <a:rPr lang="en-US" dirty="0"/>
              <a:t> </a:t>
            </a:r>
            <a:endParaRPr lang="en-US" sz="2400" dirty="0"/>
          </a:p>
          <a:p>
            <a:endParaRPr lang="en-US" dirty="0"/>
          </a:p>
        </p:txBody>
      </p:sp>
    </p:spTree>
    <p:extLst>
      <p:ext uri="{BB962C8B-B14F-4D97-AF65-F5344CB8AC3E}">
        <p14:creationId xmlns:p14="http://schemas.microsoft.com/office/powerpoint/2010/main" val="1972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a:t>Potential need for Companies with Shelter Operations to Restructure in 2018</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17</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2900" lvl="2" indent="-342900">
              <a:spcBef>
                <a:spcPts val="0"/>
              </a:spcBef>
              <a:buClr>
                <a:schemeClr val="tx1"/>
              </a:buClr>
              <a:buSzTx/>
            </a:pPr>
            <a:r>
              <a:rPr lang="en-US" dirty="0" smtClean="0"/>
              <a:t>Per </a:t>
            </a:r>
            <a:r>
              <a:rPr lang="en-US" dirty="0"/>
              <a:t>rules that took effect on January 1, 2016, after </a:t>
            </a:r>
            <a:r>
              <a:rPr lang="en-US" dirty="0" smtClean="0"/>
              <a:t>the initial 4-year term of a Shelter Agreement, </a:t>
            </a:r>
            <a:r>
              <a:rPr lang="en-US" dirty="0"/>
              <a:t>those non-Mexican companies, if they wish to continue operating through shelter companies, may comply with their Mexican tax obligations through the shelter company.</a:t>
            </a:r>
          </a:p>
          <a:p>
            <a:pPr marL="342900" indent="-342900">
              <a:buFont typeface="Wingdings" panose="05000000000000000000" pitchFamily="2" charset="2"/>
              <a:buChar char="§"/>
            </a:pPr>
            <a:r>
              <a:rPr lang="en-US" dirty="0" smtClean="0"/>
              <a:t>They </a:t>
            </a:r>
            <a:r>
              <a:rPr lang="en-US" dirty="0"/>
              <a:t>will </a:t>
            </a:r>
            <a:r>
              <a:rPr lang="en-US" dirty="0" smtClean="0"/>
              <a:t>become subject to Mexican income tax, but will not </a:t>
            </a:r>
            <a:r>
              <a:rPr lang="en-US" dirty="0"/>
              <a:t>be required to register as Mexican taxpayers for an additional period of 4 years, provided, among other requirements:</a:t>
            </a:r>
          </a:p>
          <a:p>
            <a:pPr lvl="3"/>
            <a:r>
              <a:rPr lang="en-US" dirty="0"/>
              <a:t>Tax residency in country with which Mexico has an information exchange agreement.</a:t>
            </a:r>
          </a:p>
          <a:p>
            <a:pPr lvl="3"/>
            <a:r>
              <a:rPr lang="en-US" dirty="0"/>
              <a:t>Filing a notice.</a:t>
            </a:r>
          </a:p>
          <a:p>
            <a:pPr lvl="3"/>
            <a:r>
              <a:rPr lang="en-US" dirty="0"/>
              <a:t>Shelter company will determine and pay tax (joint liability</a:t>
            </a:r>
            <a:r>
              <a:rPr lang="en-US" dirty="0" smtClean="0"/>
              <a:t>);</a:t>
            </a:r>
            <a:endParaRPr lang="en-US" dirty="0"/>
          </a:p>
        </p:txBody>
      </p:sp>
    </p:spTree>
    <p:extLst>
      <p:ext uri="{BB962C8B-B14F-4D97-AF65-F5344CB8AC3E}">
        <p14:creationId xmlns:p14="http://schemas.microsoft.com/office/powerpoint/2010/main" val="4268458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a:t>Potential need for Companies with Shelter Operations to Restructure in 2018</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18</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1062900" lvl="4" indent="-342900">
              <a:buClr>
                <a:schemeClr val="tx1"/>
              </a:buClr>
              <a:buSzTx/>
            </a:pPr>
            <a:r>
              <a:rPr lang="en-US" dirty="0"/>
              <a:t>Shelter company must contract a multinational firm to certify key components of the tax determination</a:t>
            </a:r>
            <a:r>
              <a:rPr lang="en-US" dirty="0" smtClean="0"/>
              <a:t>.</a:t>
            </a:r>
          </a:p>
          <a:p>
            <a:pPr marL="1062900" lvl="4" indent="-342900">
              <a:buClr>
                <a:schemeClr val="tx1"/>
              </a:buClr>
              <a:buSzTx/>
            </a:pPr>
            <a:r>
              <a:rPr lang="en-US" dirty="0" smtClean="0"/>
              <a:t>The shelter company must comply with </a:t>
            </a:r>
            <a:r>
              <a:rPr lang="en-US" smtClean="0"/>
              <a:t>its tax </a:t>
            </a:r>
            <a:r>
              <a:rPr lang="en-US" dirty="0" smtClean="0"/>
              <a:t>obligations and be certified for VAT and IEPS purposes (highest certification level).</a:t>
            </a:r>
          </a:p>
          <a:p>
            <a:pPr marL="1062900" lvl="4" indent="-342900">
              <a:buClr>
                <a:schemeClr val="tx1"/>
              </a:buClr>
              <a:buSzTx/>
            </a:pPr>
            <a:r>
              <a:rPr lang="en-US" dirty="0" smtClean="0"/>
              <a:t>The shelter company’s revenue must come from shelter services provided to non-residents in its entirety (no revenue for sales or distribution of products into Mexico).</a:t>
            </a:r>
            <a:endParaRPr lang="en-US" dirty="0"/>
          </a:p>
        </p:txBody>
      </p:sp>
    </p:spTree>
    <p:extLst>
      <p:ext uri="{BB962C8B-B14F-4D97-AF65-F5344CB8AC3E}">
        <p14:creationId xmlns:p14="http://schemas.microsoft.com/office/powerpoint/2010/main" val="717298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solidFill>
                  <a:srgbClr val="FF0000"/>
                </a:solidFill>
              </a:rPr>
              <a:t>Worst Case Scenario-</a:t>
            </a:r>
            <a:br>
              <a:rPr lang="en-US" dirty="0" smtClean="0">
                <a:solidFill>
                  <a:srgbClr val="FF0000"/>
                </a:solidFill>
              </a:rPr>
            </a:br>
            <a:r>
              <a:rPr lang="en-US" dirty="0" smtClean="0">
                <a:solidFill>
                  <a:srgbClr val="FF0000"/>
                </a:solidFill>
              </a:rPr>
              <a:t>Should It Be Necessary to Shut Down U.S. Export Operations in Mexico</a:t>
            </a:r>
            <a:endParaRPr lang="en-US" dirty="0">
              <a:solidFill>
                <a:srgbClr val="FF000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19</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2900" indent="-342900">
              <a:buFont typeface="Wingdings" panose="05000000000000000000" pitchFamily="2" charset="2"/>
              <a:buChar char="§"/>
            </a:pPr>
            <a:r>
              <a:rPr lang="en-US" dirty="0" smtClean="0"/>
              <a:t>So far, in spite of the uncertainty, we’ve seen that:</a:t>
            </a:r>
          </a:p>
          <a:p>
            <a:pPr marL="702900" lvl="2" indent="-342900"/>
            <a:r>
              <a:rPr lang="en-US" dirty="0" smtClean="0"/>
              <a:t>Various companies have confirmed their plans for Mexico (</a:t>
            </a:r>
            <a:r>
              <a:rPr lang="en-US" u="sng" dirty="0" smtClean="0"/>
              <a:t>e.g.</a:t>
            </a:r>
            <a:r>
              <a:rPr lang="en-US" dirty="0" smtClean="0"/>
              <a:t>, Toyota, Daimler, BMW,  Mazda).</a:t>
            </a:r>
          </a:p>
          <a:p>
            <a:pPr marL="702900" lvl="2" indent="-342900"/>
            <a:r>
              <a:rPr lang="en-US" dirty="0" smtClean="0"/>
              <a:t>Others stated that they will create jobs in the U.S., but they will also continue manufacturing in Mexico (U.S. auto manufacturers).</a:t>
            </a:r>
          </a:p>
          <a:p>
            <a:pPr marL="702900" lvl="2" indent="-342900"/>
            <a:r>
              <a:rPr lang="en-US" dirty="0" smtClean="0"/>
              <a:t>Some American companies continue investing heavily in Mexico.</a:t>
            </a:r>
          </a:p>
          <a:p>
            <a:pPr marL="702900" lvl="2" indent="-342900"/>
            <a:r>
              <a:rPr lang="en-US" dirty="0" smtClean="0"/>
              <a:t>Export markets other than the U.S.</a:t>
            </a:r>
          </a:p>
          <a:p>
            <a:pPr marL="344488" lvl="2" indent="-344488"/>
            <a:r>
              <a:rPr lang="en-US" dirty="0" smtClean="0"/>
              <a:t>But there might be some companies that need to consider the possibility of shutting down their U.S. export operations in Mexico, and to have an idea of how that could look like.</a:t>
            </a:r>
          </a:p>
        </p:txBody>
      </p:sp>
    </p:spTree>
    <p:extLst>
      <p:ext uri="{BB962C8B-B14F-4D97-AF65-F5344CB8AC3E}">
        <p14:creationId xmlns:p14="http://schemas.microsoft.com/office/powerpoint/2010/main" val="4248046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3850" y="668592"/>
            <a:ext cx="8496300" cy="744885"/>
          </a:xfrm>
        </p:spPr>
        <p:txBody>
          <a:bodyPr/>
          <a:lstStyle/>
          <a:p>
            <a:r>
              <a:rPr lang="en-US" dirty="0"/>
              <a:t>Protectionist </a:t>
            </a:r>
            <a:r>
              <a:rPr lang="en-US" dirty="0" smtClean="0"/>
              <a:t>Measures Promised </a:t>
            </a:r>
            <a:endParaRPr lang="en-US" dirty="0"/>
          </a:p>
        </p:txBody>
      </p:sp>
      <p:sp>
        <p:nvSpPr>
          <p:cNvPr id="3" name="Slide Number Placeholder 2"/>
          <p:cNvSpPr>
            <a:spLocks noGrp="1"/>
          </p:cNvSpPr>
          <p:nvPr>
            <p:ph type="sldNum" sz="quarter" idx="11"/>
          </p:nvPr>
        </p:nvSpPr>
        <p:spPr/>
        <p:txBody>
          <a:bodyPr/>
          <a:lstStyle/>
          <a:p>
            <a:fld id="{B511D280-0087-4025-85DC-7A4BA4039648}" type="slidenum">
              <a:rPr lang="en-US" smtClean="0"/>
              <a:pPr/>
              <a:t>2</a:t>
            </a:fld>
            <a:endParaRPr lang="en-US" dirty="0"/>
          </a:p>
        </p:txBody>
      </p:sp>
      <p:sp>
        <p:nvSpPr>
          <p:cNvPr id="4" name="Content Placeholder 3"/>
          <p:cNvSpPr>
            <a:spLocks noGrp="1"/>
          </p:cNvSpPr>
          <p:nvPr>
            <p:ph sz="quarter" idx="12"/>
          </p:nvPr>
        </p:nvSpPr>
        <p:spPr/>
        <p:txBody>
          <a:bodyPr>
            <a:noAutofit/>
          </a:bodyPr>
          <a:lstStyle/>
          <a:p>
            <a:pPr lvl="2"/>
            <a:r>
              <a:rPr lang="en-US" sz="2400" dirty="0" smtClean="0"/>
              <a:t>NAFTA overhaul (or withdrawal) </a:t>
            </a:r>
          </a:p>
          <a:p>
            <a:pPr lvl="4"/>
            <a:r>
              <a:rPr lang="en-US" sz="2200" dirty="0"/>
              <a:t>Renegotiation:  Mexico willing to consider</a:t>
            </a:r>
          </a:p>
          <a:p>
            <a:pPr marL="1711325" lvl="4" indent="-280988"/>
            <a:r>
              <a:rPr lang="en-US" sz="2200" dirty="0"/>
              <a:t>Improving working conditions and environmental </a:t>
            </a:r>
            <a:r>
              <a:rPr lang="en-US" sz="2200" dirty="0" smtClean="0"/>
              <a:t>standards.</a:t>
            </a:r>
            <a:endParaRPr lang="en-US" sz="2200" dirty="0"/>
          </a:p>
          <a:p>
            <a:pPr marL="1711325" lvl="4" indent="-280988"/>
            <a:r>
              <a:rPr lang="en-US" sz="2200" dirty="0"/>
              <a:t>Rules of origin to require more North American content</a:t>
            </a:r>
          </a:p>
          <a:p>
            <a:pPr marL="1711325" lvl="4" indent="-280988">
              <a:tabLst>
                <a:tab pos="1711325" algn="l"/>
              </a:tabLst>
            </a:pPr>
            <a:r>
              <a:rPr lang="en-US" sz="2200" dirty="0"/>
              <a:t>Investor-State arbitration </a:t>
            </a:r>
            <a:r>
              <a:rPr lang="en-US" sz="2200" dirty="0" smtClean="0"/>
              <a:t>system.</a:t>
            </a:r>
            <a:endParaRPr lang="en-US" sz="2200" dirty="0"/>
          </a:p>
          <a:p>
            <a:pPr lvl="2"/>
            <a:r>
              <a:rPr lang="en-US" sz="2400" dirty="0" smtClean="0"/>
              <a:t>Import duties (35%, 20%)</a:t>
            </a:r>
          </a:p>
          <a:p>
            <a:pPr lvl="2"/>
            <a:r>
              <a:rPr lang="en-US" sz="2400" dirty="0" smtClean="0"/>
              <a:t>TPP</a:t>
            </a:r>
            <a:endParaRPr lang="en-US" sz="2400" dirty="0"/>
          </a:p>
          <a:p>
            <a:pPr lvl="4"/>
            <a:r>
              <a:rPr lang="en-US" sz="2200" dirty="0"/>
              <a:t>Not the case of </a:t>
            </a:r>
            <a:r>
              <a:rPr lang="en-US" sz="2200" dirty="0" smtClean="0"/>
              <a:t>NAFTA.</a:t>
            </a:r>
            <a:endParaRPr lang="en-US" sz="2200" dirty="0"/>
          </a:p>
          <a:p>
            <a:pPr marL="1711325" lvl="4" indent="-280988">
              <a:tabLst>
                <a:tab pos="1711325" algn="l"/>
              </a:tabLst>
            </a:pPr>
            <a:endParaRPr lang="en-US" sz="2200" dirty="0" smtClean="0"/>
          </a:p>
        </p:txBody>
      </p:sp>
    </p:spTree>
    <p:extLst>
      <p:ext uri="{BB962C8B-B14F-4D97-AF65-F5344CB8AC3E}">
        <p14:creationId xmlns:p14="http://schemas.microsoft.com/office/powerpoint/2010/main" val="2588127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solidFill>
                  <a:srgbClr val="FF0000"/>
                </a:solidFill>
              </a:rPr>
              <a:t>Worst Case Scenario-</a:t>
            </a:r>
            <a:br>
              <a:rPr lang="en-US" dirty="0" smtClean="0">
                <a:solidFill>
                  <a:srgbClr val="FF0000"/>
                </a:solidFill>
              </a:rPr>
            </a:br>
            <a:r>
              <a:rPr lang="en-US" dirty="0" smtClean="0">
                <a:solidFill>
                  <a:srgbClr val="FF0000"/>
                </a:solidFill>
              </a:rPr>
              <a:t>Should It Be Necessary to Shut Down U.S. Export Operations in Mexico</a:t>
            </a:r>
            <a:endParaRPr lang="en-US" dirty="0">
              <a:solidFill>
                <a:srgbClr val="FF000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20</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4488" lvl="3" indent="-227013"/>
            <a:r>
              <a:rPr lang="en-US" dirty="0"/>
              <a:t>Shelter Operations</a:t>
            </a:r>
          </a:p>
          <a:p>
            <a:pPr lvl="3"/>
            <a:r>
              <a:rPr lang="en-US" dirty="0" smtClean="0"/>
              <a:t>Review terms of Shelter Agreement</a:t>
            </a:r>
          </a:p>
          <a:p>
            <a:pPr lvl="4"/>
            <a:r>
              <a:rPr lang="en-US" sz="2000" dirty="0" smtClean="0"/>
              <a:t>Term.</a:t>
            </a:r>
          </a:p>
          <a:p>
            <a:pPr lvl="4"/>
            <a:r>
              <a:rPr lang="en-US" sz="2000" dirty="0" smtClean="0"/>
              <a:t>Termination rights (</a:t>
            </a:r>
            <a:r>
              <a:rPr lang="en-US" sz="2000" u="sng" dirty="0" smtClean="0"/>
              <a:t>e.g.</a:t>
            </a:r>
            <a:r>
              <a:rPr lang="en-US" sz="2000" dirty="0" smtClean="0"/>
              <a:t>, notice).</a:t>
            </a:r>
          </a:p>
          <a:p>
            <a:pPr lvl="4"/>
            <a:r>
              <a:rPr lang="en-US" sz="2000" dirty="0" smtClean="0"/>
              <a:t>Termination obligations (</a:t>
            </a:r>
            <a:r>
              <a:rPr lang="en-US" sz="2000" u="sng" dirty="0" smtClean="0"/>
              <a:t>e.g.</a:t>
            </a:r>
            <a:r>
              <a:rPr lang="en-US" sz="2000" dirty="0" smtClean="0"/>
              <a:t>, early termination fees, severance pay for employment terminations).</a:t>
            </a:r>
          </a:p>
          <a:p>
            <a:pPr marL="1601788" lvl="4" indent="-225425"/>
            <a:r>
              <a:rPr lang="en-US" sz="2000" dirty="0"/>
              <a:t>3 months of total compensation plus an additional 20 days of total compensation per year of </a:t>
            </a:r>
            <a:r>
              <a:rPr lang="en-US" sz="2000" dirty="0" smtClean="0"/>
              <a:t>services.</a:t>
            </a:r>
            <a:endParaRPr lang="en-US" sz="2000" dirty="0"/>
          </a:p>
          <a:p>
            <a:pPr marL="1031875" lvl="4" indent="-288925"/>
            <a:r>
              <a:rPr lang="en-US" sz="2000" dirty="0" smtClean="0"/>
              <a:t>M&amp;E and Inventory.</a:t>
            </a:r>
          </a:p>
          <a:p>
            <a:pPr marL="1031875" lvl="4" indent="-288925"/>
            <a:r>
              <a:rPr lang="en-US" sz="2000" dirty="0" smtClean="0"/>
              <a:t>Real Estate.</a:t>
            </a:r>
          </a:p>
          <a:p>
            <a:pPr marL="742950" lvl="4" indent="-398463"/>
            <a:r>
              <a:rPr lang="en-US" sz="2000" dirty="0" smtClean="0"/>
              <a:t>Might delay the reorganization of operations discussed before</a:t>
            </a:r>
          </a:p>
          <a:p>
            <a:pPr marL="1031875" lvl="4" indent="-288925"/>
            <a:r>
              <a:rPr lang="en-US" sz="2000" dirty="0" smtClean="0"/>
              <a:t>Calculate Mexican income tax liability.</a:t>
            </a:r>
          </a:p>
          <a:p>
            <a:pPr marL="1031875" lvl="4" indent="-288925"/>
            <a:r>
              <a:rPr lang="en-US" sz="2000" dirty="0" smtClean="0"/>
              <a:t>Review in the context of company’s global tax position.</a:t>
            </a:r>
            <a:endParaRPr lang="en-US" sz="2000" dirty="0"/>
          </a:p>
          <a:p>
            <a:pPr marL="687388" lvl="5"/>
            <a:endParaRPr lang="en-US" dirty="0">
              <a:solidFill>
                <a:schemeClr val="tx1"/>
              </a:solidFill>
            </a:endParaRPr>
          </a:p>
          <a:p>
            <a:pPr marL="687388" lvl="5"/>
            <a:endParaRPr lang="en-US" sz="2000" dirty="0" smtClean="0">
              <a:solidFill>
                <a:schemeClr val="tx1"/>
              </a:solidFill>
            </a:endParaRPr>
          </a:p>
          <a:p>
            <a:endParaRPr lang="en-US" dirty="0"/>
          </a:p>
        </p:txBody>
      </p:sp>
    </p:spTree>
    <p:extLst>
      <p:ext uri="{BB962C8B-B14F-4D97-AF65-F5344CB8AC3E}">
        <p14:creationId xmlns:p14="http://schemas.microsoft.com/office/powerpoint/2010/main" val="2966791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solidFill>
                  <a:srgbClr val="FF0000"/>
                </a:solidFill>
              </a:rPr>
              <a:t>Worst Case Scenario-</a:t>
            </a:r>
            <a:br>
              <a:rPr lang="en-US" dirty="0" smtClean="0">
                <a:solidFill>
                  <a:srgbClr val="FF0000"/>
                </a:solidFill>
              </a:rPr>
            </a:br>
            <a:r>
              <a:rPr lang="en-US" dirty="0" smtClean="0">
                <a:solidFill>
                  <a:srgbClr val="FF0000"/>
                </a:solidFill>
              </a:rPr>
              <a:t>Should It Be Necessary to Shut Down U.S. Export Operations in Mexico</a:t>
            </a:r>
            <a:endParaRPr lang="en-US" dirty="0">
              <a:solidFill>
                <a:srgbClr val="FF000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21</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42900" indent="-342900">
              <a:buFont typeface="Wingdings" panose="05000000000000000000" pitchFamily="2" charset="2"/>
              <a:buChar char="§"/>
            </a:pPr>
            <a:r>
              <a:rPr lang="en-US" dirty="0"/>
              <a:t> </a:t>
            </a:r>
            <a:r>
              <a:rPr lang="en-US" dirty="0" smtClean="0"/>
              <a:t>Wholly-Owned Operations</a:t>
            </a:r>
            <a:endParaRPr lang="en-US" dirty="0"/>
          </a:p>
          <a:p>
            <a:pPr lvl="4"/>
            <a:r>
              <a:rPr lang="en-US" dirty="0" smtClean="0"/>
              <a:t>Corporate resolutions including the appointment of a liquidator (usually a CPA resident of Mexico).  Need to be notarized and recorded with the Commercial Registry.</a:t>
            </a:r>
          </a:p>
          <a:p>
            <a:pPr lvl="4"/>
            <a:r>
              <a:rPr lang="en-US" dirty="0" smtClean="0"/>
              <a:t>The </a:t>
            </a:r>
            <a:r>
              <a:rPr lang="en-US" dirty="0"/>
              <a:t>liquidator must conclude any pending business of the Company, such </a:t>
            </a:r>
            <a:r>
              <a:rPr lang="en-US" dirty="0" smtClean="0"/>
              <a:t>as: </a:t>
            </a:r>
          </a:p>
          <a:p>
            <a:pPr marL="1376363" lvl="4" indent="-290513"/>
            <a:r>
              <a:rPr lang="en-US" dirty="0" smtClean="0"/>
              <a:t>collecting </a:t>
            </a:r>
            <a:r>
              <a:rPr lang="en-US" dirty="0"/>
              <a:t>accounts </a:t>
            </a:r>
            <a:r>
              <a:rPr lang="en-US" dirty="0" smtClean="0"/>
              <a:t>receivable</a:t>
            </a:r>
          </a:p>
          <a:p>
            <a:pPr marL="1376363" lvl="4" indent="-290513"/>
            <a:r>
              <a:rPr lang="en-US" dirty="0" smtClean="0"/>
              <a:t>paying </a:t>
            </a:r>
            <a:r>
              <a:rPr lang="en-US" dirty="0"/>
              <a:t>accounts </a:t>
            </a:r>
            <a:r>
              <a:rPr lang="en-US" dirty="0" smtClean="0"/>
              <a:t>payable</a:t>
            </a:r>
          </a:p>
          <a:p>
            <a:pPr marL="1376363" lvl="4" indent="-290513"/>
            <a:r>
              <a:rPr lang="en-US" dirty="0" smtClean="0"/>
              <a:t>selling </a:t>
            </a:r>
            <a:r>
              <a:rPr lang="en-US" dirty="0"/>
              <a:t>any </a:t>
            </a:r>
            <a:r>
              <a:rPr lang="en-US" dirty="0" smtClean="0"/>
              <a:t>assets</a:t>
            </a:r>
          </a:p>
          <a:p>
            <a:pPr marL="1376363" lvl="4" indent="-290513"/>
            <a:r>
              <a:rPr lang="en-US" dirty="0" smtClean="0"/>
              <a:t>prepare </a:t>
            </a:r>
            <a:r>
              <a:rPr lang="en-US" dirty="0"/>
              <a:t>the final balance </a:t>
            </a:r>
            <a:r>
              <a:rPr lang="en-US" dirty="0" smtClean="0"/>
              <a:t>sheet</a:t>
            </a:r>
          </a:p>
          <a:p>
            <a:pPr lvl="4"/>
            <a:r>
              <a:rPr lang="en-US" dirty="0" smtClean="0"/>
              <a:t>The </a:t>
            </a:r>
            <a:r>
              <a:rPr lang="en-US" dirty="0"/>
              <a:t>Company’s final balance sheet prepared by the liquidator must be published in the Mexican Official Gazette three times, in ten-day </a:t>
            </a:r>
            <a:r>
              <a:rPr lang="en-US" dirty="0" smtClean="0"/>
              <a:t>intervals.</a:t>
            </a:r>
          </a:p>
          <a:p>
            <a:endParaRPr lang="en-US" dirty="0"/>
          </a:p>
        </p:txBody>
      </p:sp>
    </p:spTree>
    <p:extLst>
      <p:ext uri="{BB962C8B-B14F-4D97-AF65-F5344CB8AC3E}">
        <p14:creationId xmlns:p14="http://schemas.microsoft.com/office/powerpoint/2010/main" val="2162325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solidFill>
                  <a:srgbClr val="FF0000"/>
                </a:solidFill>
              </a:rPr>
              <a:t>Worst Case Scenario-</a:t>
            </a:r>
            <a:br>
              <a:rPr lang="en-US" dirty="0" smtClean="0">
                <a:solidFill>
                  <a:srgbClr val="FF0000"/>
                </a:solidFill>
              </a:rPr>
            </a:br>
            <a:r>
              <a:rPr lang="en-US" dirty="0" smtClean="0">
                <a:solidFill>
                  <a:srgbClr val="FF0000"/>
                </a:solidFill>
              </a:rPr>
              <a:t>Should It Be Necessary to Shut Down U.S. Export Operations in Mexico</a:t>
            </a:r>
            <a:endParaRPr lang="en-US" dirty="0">
              <a:solidFill>
                <a:srgbClr val="FF000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22</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1085850" lvl="4" indent="-342900">
              <a:buClr>
                <a:schemeClr val="tx1"/>
              </a:buClr>
              <a:buSzTx/>
            </a:pPr>
            <a:r>
              <a:rPr lang="en-US" dirty="0" smtClean="0"/>
              <a:t>The final balance sheet for the Company must be approved at a shareholders meeting (the “Liquidation Meeting”).  The minutes of the Liquidation Meeting must be notarized in a notarial deed.</a:t>
            </a:r>
          </a:p>
          <a:p>
            <a:pPr marL="1085850" lvl="4" indent="-342900">
              <a:buClr>
                <a:schemeClr val="tx1"/>
              </a:buClr>
              <a:buSzTx/>
            </a:pPr>
            <a:r>
              <a:rPr lang="en-US" dirty="0" smtClean="0"/>
              <a:t>The </a:t>
            </a:r>
            <a:r>
              <a:rPr lang="en-US" dirty="0"/>
              <a:t>notarial deed that formalizes the Liquidation Meeting, together with evidence of publication of the balance sheet, must be registered with the Commercial Registry, and the Company’s registration must be cancelled.</a:t>
            </a:r>
          </a:p>
          <a:p>
            <a:pPr lvl="4"/>
            <a:r>
              <a:rPr lang="en-US" dirty="0" smtClean="0"/>
              <a:t>The </a:t>
            </a:r>
            <a:r>
              <a:rPr lang="en-US" dirty="0"/>
              <a:t>Company must notify the Foreign Investment Registry of its liquidation</a:t>
            </a:r>
            <a:r>
              <a:rPr lang="en-US" dirty="0" smtClean="0"/>
              <a:t>.</a:t>
            </a:r>
          </a:p>
          <a:p>
            <a:pPr lvl="4"/>
            <a:r>
              <a:rPr lang="en-US" dirty="0"/>
              <a:t>The liquidator will be required to </a:t>
            </a:r>
            <a:r>
              <a:rPr lang="en-US" dirty="0" smtClean="0"/>
              <a:t>keep </a:t>
            </a:r>
            <a:r>
              <a:rPr lang="en-US" dirty="0"/>
              <a:t>the corporate records of the Company for ten years after the liquidation process concludes</a:t>
            </a:r>
            <a:r>
              <a:rPr lang="en-US" dirty="0" smtClean="0"/>
              <a:t>.</a:t>
            </a:r>
          </a:p>
          <a:p>
            <a:pPr lvl="4"/>
            <a:r>
              <a:rPr lang="en-US" dirty="0"/>
              <a:t>The liquidator will be required to make various tax filings, including (i) notice of initiation of liquidation process, (ii) tax returns, (iii) notice of termination of liquidation process, and (iv) cancellation of tax ID number</a:t>
            </a:r>
            <a:r>
              <a:rPr lang="en-US" dirty="0" smtClean="0"/>
              <a:t>.</a:t>
            </a:r>
            <a:endParaRPr lang="en-US" dirty="0"/>
          </a:p>
        </p:txBody>
      </p:sp>
    </p:spTree>
    <p:extLst>
      <p:ext uri="{BB962C8B-B14F-4D97-AF65-F5344CB8AC3E}">
        <p14:creationId xmlns:p14="http://schemas.microsoft.com/office/powerpoint/2010/main" val="3485887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solidFill>
                  <a:srgbClr val="FF0000"/>
                </a:solidFill>
              </a:rPr>
              <a:t>SUMMING IT UP</a:t>
            </a:r>
            <a:endParaRPr lang="en-US" dirty="0">
              <a:solidFill>
                <a:srgbClr val="FF000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23</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98463" lvl="4" indent="-227013">
              <a:buClr>
                <a:schemeClr val="tx1"/>
              </a:buClr>
              <a:buSzTx/>
            </a:pPr>
            <a:r>
              <a:rPr lang="en-US" dirty="0" smtClean="0"/>
              <a:t>There are some measures that the President can take on his own, and others that would require Congressional approval.</a:t>
            </a:r>
          </a:p>
          <a:p>
            <a:pPr marL="398463" lvl="4" indent="-227013">
              <a:buClr>
                <a:schemeClr val="tx1"/>
              </a:buClr>
              <a:buSzTx/>
            </a:pPr>
            <a:r>
              <a:rPr lang="en-US" dirty="0" smtClean="0"/>
              <a:t>Simply withdrawing from NAFTA </a:t>
            </a:r>
            <a:r>
              <a:rPr lang="en-US" u="sng" dirty="0" smtClean="0"/>
              <a:t>would not</a:t>
            </a:r>
            <a:r>
              <a:rPr lang="en-US" dirty="0" smtClean="0"/>
              <a:t> significantly affect Mexico.</a:t>
            </a:r>
          </a:p>
          <a:p>
            <a:pPr marL="398463" lvl="4" indent="-227013">
              <a:buClr>
                <a:schemeClr val="tx1"/>
              </a:buClr>
              <a:buSzTx/>
            </a:pPr>
            <a:r>
              <a:rPr lang="en-US" dirty="0" smtClean="0"/>
              <a:t>A renegotiation of NAFTA might be beneficial for all NAFTA countries.</a:t>
            </a:r>
          </a:p>
          <a:p>
            <a:pPr marL="398463" lvl="4" indent="-227013">
              <a:buClr>
                <a:schemeClr val="tx1"/>
              </a:buClr>
              <a:buSzTx/>
            </a:pPr>
            <a:r>
              <a:rPr lang="en-US" dirty="0" smtClean="0"/>
              <a:t>Other more drastic measures could violate WTO principles or even US law.</a:t>
            </a:r>
          </a:p>
          <a:p>
            <a:pPr marL="398463" lvl="4" indent="-227013">
              <a:buClr>
                <a:schemeClr val="tx1"/>
              </a:buClr>
              <a:buSzTx/>
            </a:pPr>
            <a:r>
              <a:rPr lang="en-US" dirty="0" smtClean="0"/>
              <a:t>Withdrawal from the WTO might require Congressional approval and could trigger a global </a:t>
            </a:r>
            <a:r>
              <a:rPr lang="en-US" smtClean="0"/>
              <a:t>trade war.</a:t>
            </a:r>
            <a:endParaRPr lang="en-US" dirty="0" smtClean="0"/>
          </a:p>
          <a:p>
            <a:pPr marL="398463" lvl="4" indent="-227013">
              <a:buClr>
                <a:schemeClr val="tx1"/>
              </a:buClr>
              <a:buSzTx/>
            </a:pPr>
            <a:r>
              <a:rPr lang="en-US" dirty="0" smtClean="0"/>
              <a:t>Mexico’s network of international agreements, both current </a:t>
            </a:r>
            <a:r>
              <a:rPr lang="en-US" smtClean="0"/>
              <a:t>and future, </a:t>
            </a:r>
            <a:r>
              <a:rPr lang="en-US" dirty="0" smtClean="0"/>
              <a:t>and its solid structural reforms, would still make it an attractive country, even without NAFTA </a:t>
            </a:r>
            <a:r>
              <a:rPr lang="en-US" smtClean="0"/>
              <a:t>or with a </a:t>
            </a:r>
            <a:r>
              <a:rPr lang="en-US" dirty="0" smtClean="0"/>
              <a:t>renegotiated NAFTA.</a:t>
            </a:r>
            <a:endParaRPr lang="en-US" dirty="0"/>
          </a:p>
        </p:txBody>
      </p:sp>
    </p:spTree>
    <p:extLst>
      <p:ext uri="{BB962C8B-B14F-4D97-AF65-F5344CB8AC3E}">
        <p14:creationId xmlns:p14="http://schemas.microsoft.com/office/powerpoint/2010/main" val="1545109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24</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endParaRPr lang="es-MX" dirty="0" smtClean="0"/>
          </a:p>
          <a:p>
            <a:endParaRPr lang="es-MX" dirty="0"/>
          </a:p>
          <a:p>
            <a:pPr algn="ctr"/>
            <a:r>
              <a:rPr lang="es-MX" dirty="0" smtClean="0"/>
              <a:t>Hugo </a:t>
            </a:r>
            <a:r>
              <a:rPr lang="es-MX" dirty="0"/>
              <a:t>Dubovoy</a:t>
            </a:r>
            <a:br>
              <a:rPr lang="es-MX" dirty="0"/>
            </a:br>
            <a:r>
              <a:rPr lang="es-MX" dirty="0"/>
              <a:t>Partner, International/Commercial </a:t>
            </a:r>
            <a:br>
              <a:rPr lang="es-MX" dirty="0"/>
            </a:br>
            <a:r>
              <a:rPr lang="es-MX" dirty="0"/>
              <a:t>Baker &amp; McKenzie LLP</a:t>
            </a:r>
            <a:br>
              <a:rPr lang="es-MX" dirty="0"/>
            </a:br>
            <a:r>
              <a:rPr lang="es-MX" dirty="0"/>
              <a:t>300 East Randolph Street </a:t>
            </a:r>
            <a:br>
              <a:rPr lang="es-MX" dirty="0"/>
            </a:br>
            <a:r>
              <a:rPr lang="es-MX" dirty="0"/>
              <a:t>Suite 5000 </a:t>
            </a:r>
            <a:br>
              <a:rPr lang="es-MX" dirty="0"/>
            </a:br>
            <a:r>
              <a:rPr lang="es-MX" dirty="0"/>
              <a:t>Chicago, IL 60601, USA </a:t>
            </a:r>
            <a:br>
              <a:rPr lang="es-MX" dirty="0"/>
            </a:br>
            <a:r>
              <a:rPr lang="es-MX" dirty="0"/>
              <a:t>Tel: 312-861-7970</a:t>
            </a:r>
            <a:br>
              <a:rPr lang="es-MX" dirty="0"/>
            </a:br>
            <a:r>
              <a:rPr lang="es-MX" dirty="0"/>
              <a:t>Fax: 312-698-2141</a:t>
            </a:r>
            <a:br>
              <a:rPr lang="es-MX" dirty="0"/>
            </a:br>
            <a:r>
              <a:rPr lang="es-MX" u="sng" dirty="0">
                <a:solidFill>
                  <a:srgbClr val="0000FF"/>
                </a:solidFill>
              </a:rPr>
              <a:t>hugo.dubovoy@bakermckenzie.</a:t>
            </a:r>
            <a:endParaRPr lang="en-US" dirty="0"/>
          </a:p>
          <a:p>
            <a:endParaRPr lang="en-US" dirty="0"/>
          </a:p>
        </p:txBody>
      </p:sp>
    </p:spTree>
    <p:extLst>
      <p:ext uri="{BB962C8B-B14F-4D97-AF65-F5344CB8AC3E}">
        <p14:creationId xmlns:p14="http://schemas.microsoft.com/office/powerpoint/2010/main" val="43752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3850" y="668592"/>
            <a:ext cx="8496300" cy="744885"/>
          </a:xfrm>
        </p:spPr>
        <p:txBody>
          <a:bodyPr/>
          <a:lstStyle/>
          <a:p>
            <a:r>
              <a:rPr lang="en-US" dirty="0"/>
              <a:t>Protectionist </a:t>
            </a:r>
            <a:r>
              <a:rPr lang="en-US" dirty="0" smtClean="0"/>
              <a:t>Measures Promised </a:t>
            </a:r>
            <a:endParaRPr lang="en-US" dirty="0"/>
          </a:p>
        </p:txBody>
      </p:sp>
      <p:sp>
        <p:nvSpPr>
          <p:cNvPr id="3" name="Slide Number Placeholder 2"/>
          <p:cNvSpPr>
            <a:spLocks noGrp="1"/>
          </p:cNvSpPr>
          <p:nvPr>
            <p:ph type="sldNum" sz="quarter" idx="11"/>
          </p:nvPr>
        </p:nvSpPr>
        <p:spPr/>
        <p:txBody>
          <a:bodyPr/>
          <a:lstStyle/>
          <a:p>
            <a:fld id="{B511D280-0087-4025-85DC-7A4BA4039648}" type="slidenum">
              <a:rPr lang="en-US" smtClean="0"/>
              <a:pPr/>
              <a:t>3</a:t>
            </a:fld>
            <a:endParaRPr lang="en-US" dirty="0"/>
          </a:p>
        </p:txBody>
      </p:sp>
      <p:sp>
        <p:nvSpPr>
          <p:cNvPr id="4" name="Content Placeholder 3"/>
          <p:cNvSpPr>
            <a:spLocks noGrp="1"/>
          </p:cNvSpPr>
          <p:nvPr>
            <p:ph sz="quarter" idx="12"/>
          </p:nvPr>
        </p:nvSpPr>
        <p:spPr/>
        <p:txBody>
          <a:bodyPr>
            <a:noAutofit/>
          </a:bodyPr>
          <a:lstStyle/>
          <a:p>
            <a:pPr lvl="2"/>
            <a:r>
              <a:rPr lang="en-US" sz="2400" dirty="0" smtClean="0"/>
              <a:t>WTO membership under review.</a:t>
            </a:r>
          </a:p>
          <a:p>
            <a:pPr lvl="4"/>
            <a:r>
              <a:rPr lang="en-US" sz="2200" dirty="0" smtClean="0"/>
              <a:t>Withdrawal might require Congress approval.</a:t>
            </a:r>
          </a:p>
          <a:p>
            <a:pPr lvl="4"/>
            <a:r>
              <a:rPr lang="en-US" sz="2200" dirty="0" smtClean="0"/>
              <a:t>Withdrawal might also trigger a global trade war.</a:t>
            </a:r>
          </a:p>
          <a:p>
            <a:pPr lvl="4"/>
            <a:r>
              <a:rPr lang="en-US" sz="2200" dirty="0" smtClean="0"/>
              <a:t>The President has also promised to bring more anti-dumping and countervailing duty actions against other countries under the </a:t>
            </a:r>
            <a:r>
              <a:rPr lang="en-US" sz="2200" smtClean="0"/>
              <a:t>WTO rules</a:t>
            </a:r>
            <a:r>
              <a:rPr lang="en-US" sz="2200" dirty="0" smtClean="0"/>
              <a:t>.</a:t>
            </a:r>
          </a:p>
          <a:p>
            <a:pPr lvl="4"/>
            <a:endParaRPr lang="en-US" sz="2200" dirty="0" smtClean="0"/>
          </a:p>
        </p:txBody>
      </p:sp>
    </p:spTree>
    <p:extLst>
      <p:ext uri="{BB962C8B-B14F-4D97-AF65-F5344CB8AC3E}">
        <p14:creationId xmlns:p14="http://schemas.microsoft.com/office/powerpoint/2010/main" val="3037838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3850" y="668592"/>
            <a:ext cx="8496300" cy="744885"/>
          </a:xfrm>
        </p:spPr>
        <p:txBody>
          <a:bodyPr/>
          <a:lstStyle/>
          <a:p>
            <a:r>
              <a:rPr lang="en-US" dirty="0"/>
              <a:t>Dismantling NAFTA Without Congress </a:t>
            </a:r>
          </a:p>
        </p:txBody>
      </p:sp>
      <p:sp>
        <p:nvSpPr>
          <p:cNvPr id="3" name="Slide Number Placeholder 2"/>
          <p:cNvSpPr>
            <a:spLocks noGrp="1"/>
          </p:cNvSpPr>
          <p:nvPr>
            <p:ph type="sldNum" sz="quarter" idx="11"/>
          </p:nvPr>
        </p:nvSpPr>
        <p:spPr/>
        <p:txBody>
          <a:bodyPr/>
          <a:lstStyle/>
          <a:p>
            <a:fld id="{B511D280-0087-4025-85DC-7A4BA4039648}" type="slidenum">
              <a:rPr lang="en-US" smtClean="0"/>
              <a:pPr/>
              <a:t>4</a:t>
            </a:fld>
            <a:endParaRPr lang="en-US" dirty="0"/>
          </a:p>
        </p:txBody>
      </p:sp>
      <p:sp>
        <p:nvSpPr>
          <p:cNvPr id="4" name="Content Placeholder 3"/>
          <p:cNvSpPr>
            <a:spLocks noGrp="1"/>
          </p:cNvSpPr>
          <p:nvPr>
            <p:ph sz="quarter" idx="12"/>
          </p:nvPr>
        </p:nvSpPr>
        <p:spPr/>
        <p:txBody>
          <a:bodyPr>
            <a:noAutofit/>
          </a:bodyPr>
          <a:lstStyle/>
          <a:p>
            <a:pPr lvl="2"/>
            <a:r>
              <a:rPr lang="en-US" dirty="0" smtClean="0"/>
              <a:t>Withdrawal</a:t>
            </a:r>
          </a:p>
          <a:p>
            <a:pPr lvl="3"/>
            <a:r>
              <a:rPr lang="en-US" dirty="0" smtClean="0"/>
              <a:t>6-month notice for withdrawal.</a:t>
            </a:r>
          </a:p>
          <a:p>
            <a:pPr lvl="3"/>
            <a:r>
              <a:rPr lang="en-US" dirty="0"/>
              <a:t>Presidential authority to </a:t>
            </a:r>
            <a:r>
              <a:rPr lang="en-US" dirty="0" smtClean="0"/>
              <a:t>withdraw.</a:t>
            </a:r>
            <a:endParaRPr lang="en-US" dirty="0"/>
          </a:p>
          <a:p>
            <a:pPr lvl="2"/>
            <a:r>
              <a:rPr lang="en-US" dirty="0" smtClean="0"/>
              <a:t>Tariffs </a:t>
            </a:r>
            <a:r>
              <a:rPr lang="en-US" dirty="0"/>
              <a:t>- Inside the Box</a:t>
            </a:r>
          </a:p>
          <a:p>
            <a:pPr lvl="3"/>
            <a:r>
              <a:rPr lang="en-US" dirty="0"/>
              <a:t>Trade Act of 1974</a:t>
            </a:r>
          </a:p>
          <a:p>
            <a:pPr lvl="4"/>
            <a:r>
              <a:rPr lang="en-US" dirty="0"/>
              <a:t>NAFTA tariff rates to continue for one year</a:t>
            </a:r>
          </a:p>
          <a:p>
            <a:pPr lvl="4"/>
            <a:r>
              <a:rPr lang="en-US" dirty="0"/>
              <a:t>Can the President </a:t>
            </a:r>
            <a:r>
              <a:rPr lang="en-US" dirty="0" smtClean="0"/>
              <a:t>avoid?</a:t>
            </a:r>
            <a:endParaRPr lang="en-US" dirty="0"/>
          </a:p>
          <a:p>
            <a:pPr lvl="4"/>
            <a:r>
              <a:rPr lang="en-US" dirty="0"/>
              <a:t>Can Congress </a:t>
            </a:r>
            <a:r>
              <a:rPr lang="en-US" dirty="0" smtClean="0"/>
              <a:t>override?</a:t>
            </a:r>
            <a:endParaRPr lang="en-US" dirty="0"/>
          </a:p>
          <a:p>
            <a:pPr lvl="3"/>
            <a:endParaRPr lang="en-US" dirty="0" smtClean="0"/>
          </a:p>
          <a:p>
            <a:pPr lvl="4"/>
            <a:endParaRPr lang="en-US" sz="2200" dirty="0" smtClean="0"/>
          </a:p>
        </p:txBody>
      </p:sp>
    </p:spTree>
    <p:extLst>
      <p:ext uri="{BB962C8B-B14F-4D97-AF65-F5344CB8AC3E}">
        <p14:creationId xmlns:p14="http://schemas.microsoft.com/office/powerpoint/2010/main" val="3650023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Dismantling NAFTA </a:t>
            </a:r>
            <a:r>
              <a:rPr lang="en-US" dirty="0"/>
              <a:t>W</a:t>
            </a:r>
            <a:r>
              <a:rPr lang="en-US" dirty="0" smtClean="0"/>
              <a:t>ithout Congress</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5</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687388" lvl="4" indent="-342900"/>
            <a:r>
              <a:rPr lang="en-US" dirty="0" smtClean="0"/>
              <a:t>NAFTA Implementing Act</a:t>
            </a:r>
          </a:p>
          <a:p>
            <a:pPr marL="687388" lvl="4" indent="-342900"/>
            <a:r>
              <a:rPr lang="en-US" dirty="0" smtClean="0"/>
              <a:t>Does withdrawal trigger repeal?</a:t>
            </a:r>
          </a:p>
          <a:p>
            <a:pPr lvl="4"/>
            <a:r>
              <a:rPr lang="en-US" dirty="0" smtClean="0"/>
              <a:t>Recourse to US federal courts.</a:t>
            </a:r>
          </a:p>
          <a:p>
            <a:pPr marL="1085850" lvl="4" indent="-342900"/>
            <a:r>
              <a:rPr lang="en-US" dirty="0" smtClean="0"/>
              <a:t>Recourse to WTO.</a:t>
            </a:r>
          </a:p>
          <a:p>
            <a:pPr lvl="3"/>
            <a:r>
              <a:rPr lang="es-CO" dirty="0" smtClean="0"/>
              <a:t>“Most Favored Nation” (MFN) rates</a:t>
            </a:r>
            <a:endParaRPr lang="en-US" dirty="0" smtClean="0"/>
          </a:p>
          <a:p>
            <a:pPr lvl="4"/>
            <a:r>
              <a:rPr lang="en-US" dirty="0" smtClean="0"/>
              <a:t>Generally capped </a:t>
            </a:r>
            <a:r>
              <a:rPr lang="en-US" smtClean="0"/>
              <a:t>at </a:t>
            </a:r>
            <a:r>
              <a:rPr lang="en-US"/>
              <a:t>approximately 3.5</a:t>
            </a:r>
            <a:r>
              <a:rPr lang="en-US" dirty="0" smtClean="0"/>
              <a:t>% (for the </a:t>
            </a:r>
            <a:r>
              <a:rPr lang="en-US" u="sng" dirty="0" smtClean="0"/>
              <a:t>U.S.</a:t>
            </a:r>
            <a:r>
              <a:rPr lang="en-US" dirty="0" smtClean="0"/>
              <a:t>).</a:t>
            </a:r>
          </a:p>
          <a:p>
            <a:pPr lvl="4"/>
            <a:r>
              <a:rPr lang="en-US" dirty="0" smtClean="0"/>
              <a:t>Carrier </a:t>
            </a:r>
            <a:r>
              <a:rPr lang="en-US" smtClean="0"/>
              <a:t>example – 1</a:t>
            </a:r>
            <a:r>
              <a:rPr lang="en-US" dirty="0" smtClean="0"/>
              <a:t>% - 2.2%.</a:t>
            </a:r>
          </a:p>
          <a:p>
            <a:pPr lvl="4"/>
            <a:r>
              <a:rPr lang="en-US" dirty="0" smtClean="0"/>
              <a:t>Discriminatory application to one country would violate WTO </a:t>
            </a:r>
            <a:r>
              <a:rPr lang="en-US" smtClean="0"/>
              <a:t>principles.</a:t>
            </a:r>
          </a:p>
          <a:p>
            <a:pPr lvl="4"/>
            <a:r>
              <a:rPr lang="en-US" smtClean="0"/>
              <a:t>Exchange rate</a:t>
            </a:r>
            <a:endParaRPr lang="en-US" dirty="0" smtClean="0"/>
          </a:p>
          <a:p>
            <a:pPr lvl="3"/>
            <a:endParaRPr lang="es-CO" dirty="0" smtClean="0"/>
          </a:p>
        </p:txBody>
      </p:sp>
    </p:spTree>
    <p:extLst>
      <p:ext uri="{BB962C8B-B14F-4D97-AF65-F5344CB8AC3E}">
        <p14:creationId xmlns:p14="http://schemas.microsoft.com/office/powerpoint/2010/main" val="227590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Dismantling NAFTA </a:t>
            </a:r>
            <a:r>
              <a:rPr lang="en-US" dirty="0"/>
              <a:t>W</a:t>
            </a:r>
            <a:r>
              <a:rPr lang="en-US" dirty="0" smtClean="0"/>
              <a:t>ithout Congress</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6</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lvl="2"/>
            <a:r>
              <a:rPr lang="en-US" dirty="0" smtClean="0"/>
              <a:t>Tariffs - Outside the Box</a:t>
            </a:r>
          </a:p>
          <a:p>
            <a:pPr marL="717550" lvl="3" indent="-373063"/>
            <a:r>
              <a:rPr lang="en-US" dirty="0" smtClean="0"/>
              <a:t>Trade Act of 1974 (e.g., 15% import duty for up to 150 days without investigation).</a:t>
            </a:r>
          </a:p>
          <a:p>
            <a:pPr lvl="3"/>
            <a:r>
              <a:rPr lang="en-US" dirty="0" smtClean="0"/>
              <a:t>Tariff Act of 1930 (“discrimination in fact”).</a:t>
            </a:r>
            <a:endParaRPr lang="en-US" dirty="0"/>
          </a:p>
          <a:p>
            <a:pPr lvl="3"/>
            <a:r>
              <a:rPr lang="en-US" dirty="0" smtClean="0"/>
              <a:t>Trading with the Enemy Act of 1917 (“time of war”).</a:t>
            </a:r>
          </a:p>
          <a:p>
            <a:pPr lvl="3"/>
            <a:r>
              <a:rPr lang="en-US" dirty="0" smtClean="0"/>
              <a:t>International Emergency Economic Powers Act of 1977 (“threat to national security”).</a:t>
            </a:r>
          </a:p>
          <a:p>
            <a:pPr lvl="3"/>
            <a:r>
              <a:rPr lang="en-US" dirty="0" smtClean="0"/>
              <a:t>Trade Expansion Act of 1962 (imports constituting “a threat to national security”).</a:t>
            </a:r>
          </a:p>
          <a:p>
            <a:pPr lvl="3"/>
            <a:r>
              <a:rPr lang="en-US" dirty="0" smtClean="0"/>
              <a:t>All prior to the creation of the WTO in 1994.</a:t>
            </a:r>
          </a:p>
          <a:p>
            <a:pPr lvl="2"/>
            <a:r>
              <a:rPr lang="en-US" dirty="0" smtClean="0"/>
              <a:t>"Border Tax Adjustment”</a:t>
            </a:r>
          </a:p>
          <a:p>
            <a:pPr lvl="3"/>
            <a:r>
              <a:rPr lang="en-US" dirty="0" smtClean="0"/>
              <a:t>Would be part of corporate tax reform.</a:t>
            </a:r>
          </a:p>
          <a:p>
            <a:pPr lvl="3"/>
            <a:r>
              <a:rPr lang="en-US" dirty="0" smtClean="0"/>
              <a:t>Congressional approval.</a:t>
            </a:r>
          </a:p>
        </p:txBody>
      </p:sp>
    </p:spTree>
    <p:extLst>
      <p:ext uri="{BB962C8B-B14F-4D97-AF65-F5344CB8AC3E}">
        <p14:creationId xmlns:p14="http://schemas.microsoft.com/office/powerpoint/2010/main" val="4289064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Dismantling NAFTA </a:t>
            </a:r>
            <a:r>
              <a:rPr lang="en-US" dirty="0"/>
              <a:t>W</a:t>
            </a:r>
            <a:r>
              <a:rPr lang="en-US" dirty="0" smtClean="0"/>
              <a:t>ithout Congress</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7</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lvl="2"/>
            <a:r>
              <a:rPr lang="en-US" smtClean="0"/>
              <a:t>Example</a:t>
            </a:r>
            <a:endParaRPr lang="en-US" dirty="0" smtClean="0"/>
          </a:p>
          <a:p>
            <a:pPr lvl="3"/>
            <a:r>
              <a:rPr lang="en-US" dirty="0" smtClean="0"/>
              <a:t>Assume 20% corporate income tax rate.</a:t>
            </a:r>
          </a:p>
          <a:p>
            <a:pPr lvl="3"/>
            <a:r>
              <a:rPr lang="en-US" dirty="0" smtClean="0"/>
              <a:t>Corporate income tax would apply to domestic income only (not export sales).</a:t>
            </a:r>
          </a:p>
          <a:p>
            <a:pPr lvl="3"/>
            <a:r>
              <a:rPr lang="en-US" dirty="0" smtClean="0"/>
              <a:t>Only domestic costs deductible (not costs of imports).</a:t>
            </a:r>
            <a:br>
              <a:rPr lang="en-US" dirty="0" smtClean="0"/>
            </a:br>
            <a:endParaRPr lang="en-US" dirty="0" smtClean="0"/>
          </a:p>
          <a:p>
            <a:pPr marL="358775" lvl="3" indent="-358775">
              <a:buNone/>
            </a:pPr>
            <a:r>
              <a:rPr lang="en-US" dirty="0" smtClean="0"/>
              <a:t>	     </a:t>
            </a:r>
            <a:r>
              <a:rPr lang="en-US" sz="1800" dirty="0" smtClean="0"/>
              <a:t>Company A	         Company B		         Company C</a:t>
            </a:r>
          </a:p>
          <a:p>
            <a:pPr marL="358775" lvl="3" indent="-358775">
              <a:buNone/>
            </a:pPr>
            <a:r>
              <a:rPr lang="en-US" sz="1800" dirty="0" smtClean="0"/>
              <a:t>Domestic Sales	$100	Domestic Sales	$100	Export Sales	</a:t>
            </a:r>
            <a:r>
              <a:rPr lang="en-US" sz="1800" smtClean="0"/>
              <a:t>$100 (0)</a:t>
            </a:r>
            <a:endParaRPr lang="en-US" sz="1800" dirty="0" smtClean="0"/>
          </a:p>
          <a:p>
            <a:pPr marL="358775" lvl="3" indent="-358775">
              <a:buNone/>
            </a:pPr>
            <a:r>
              <a:rPr lang="en-US" sz="1800" dirty="0" smtClean="0"/>
              <a:t>Domestic Costs	</a:t>
            </a:r>
            <a:r>
              <a:rPr lang="en-US" sz="1800" u="sng" dirty="0" smtClean="0"/>
              <a:t>$  80</a:t>
            </a:r>
            <a:r>
              <a:rPr lang="en-US" sz="1800" dirty="0" smtClean="0"/>
              <a:t>	Import Costs	</a:t>
            </a:r>
            <a:r>
              <a:rPr lang="en-US" sz="1800" u="sng" smtClean="0"/>
              <a:t>$  80</a:t>
            </a:r>
            <a:r>
              <a:rPr lang="en-US" sz="1800" smtClean="0"/>
              <a:t> (0)</a:t>
            </a:r>
            <a:r>
              <a:rPr lang="en-US" sz="1800" dirty="0" smtClean="0"/>
              <a:t>	Costs		</a:t>
            </a:r>
            <a:r>
              <a:rPr lang="en-US" sz="1800" u="sng" dirty="0" smtClean="0"/>
              <a:t>$  80</a:t>
            </a:r>
            <a:r>
              <a:rPr lang="en-US" sz="1800" dirty="0" smtClean="0"/>
              <a:t>	</a:t>
            </a:r>
            <a:endParaRPr lang="en-US" sz="1800" u="sng" dirty="0" smtClean="0"/>
          </a:p>
          <a:p>
            <a:pPr marL="358775" lvl="3" indent="-358775">
              <a:buNone/>
            </a:pPr>
            <a:r>
              <a:rPr lang="en-US" sz="1800" dirty="0" smtClean="0"/>
              <a:t>Taxable Income	$  20	Taxable Income	$100	Taxable Income	$    0</a:t>
            </a:r>
          </a:p>
          <a:p>
            <a:pPr marL="358775" lvl="3" indent="-358775">
              <a:buNone/>
            </a:pPr>
            <a:r>
              <a:rPr lang="en-US" sz="1800" dirty="0" smtClean="0"/>
              <a:t>20% Tax		$    4	20% Tax		$  20</a:t>
            </a:r>
          </a:p>
          <a:p>
            <a:pPr marL="358775" lvl="3" indent="-358775">
              <a:buNone/>
            </a:pPr>
            <a:endParaRPr lang="en-US" sz="1800" dirty="0" smtClean="0"/>
          </a:p>
        </p:txBody>
      </p:sp>
    </p:spTree>
    <p:extLst>
      <p:ext uri="{BB962C8B-B14F-4D97-AF65-F5344CB8AC3E}">
        <p14:creationId xmlns:p14="http://schemas.microsoft.com/office/powerpoint/2010/main" val="2262172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62275"/>
            <a:ext cx="7448550" cy="744885"/>
          </a:xfrm>
        </p:spPr>
        <p:txBody>
          <a:bodyPr/>
          <a:lstStyle/>
          <a:p>
            <a:r>
              <a:rPr lang="en-US" dirty="0" smtClean="0"/>
              <a:t>Dismantling NAFTA </a:t>
            </a:r>
            <a:r>
              <a:rPr lang="en-US" dirty="0"/>
              <a:t>W</a:t>
            </a:r>
            <a:r>
              <a:rPr lang="en-US" dirty="0" smtClean="0"/>
              <a:t>ithout Congress</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8</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marL="358775" lvl="3" indent="-358775"/>
            <a:r>
              <a:rPr lang="en-US" sz="1800" dirty="0" smtClean="0"/>
              <a:t>A BTA could violate WTO rules.</a:t>
            </a:r>
            <a:endParaRPr lang="en-US" sz="1800" dirty="0"/>
          </a:p>
          <a:p>
            <a:pPr marL="358775" lvl="3" indent="-358775"/>
            <a:r>
              <a:rPr lang="en-US" sz="1800" dirty="0"/>
              <a:t>Also, Mexico has indicated that, should a </a:t>
            </a:r>
            <a:r>
              <a:rPr lang="en-US" sz="1800" dirty="0" smtClean="0"/>
              <a:t>BTA </a:t>
            </a:r>
            <a:r>
              <a:rPr lang="en-US" sz="1800" dirty="0"/>
              <a:t>be implemented, it could provide tax relief to the affected companies with the purpose of minimizing the </a:t>
            </a:r>
            <a:r>
              <a:rPr lang="en-US" sz="1800" dirty="0" smtClean="0"/>
              <a:t>BTA’S </a:t>
            </a:r>
            <a:r>
              <a:rPr lang="en-US" sz="1800" dirty="0"/>
              <a:t>effect.</a:t>
            </a:r>
          </a:p>
          <a:p>
            <a:pPr lvl="2"/>
            <a:r>
              <a:rPr lang="en-US" dirty="0" smtClean="0"/>
              <a:t>Traditional </a:t>
            </a:r>
            <a:r>
              <a:rPr lang="en-US" dirty="0"/>
              <a:t>Trade Remedies</a:t>
            </a:r>
          </a:p>
          <a:p>
            <a:pPr lvl="3"/>
            <a:r>
              <a:rPr lang="en-US" dirty="0"/>
              <a:t>Anti-dumping and countervailing duty </a:t>
            </a:r>
            <a:r>
              <a:rPr lang="en-US" dirty="0" smtClean="0"/>
              <a:t>orders.</a:t>
            </a:r>
            <a:endParaRPr lang="en-US" dirty="0"/>
          </a:p>
          <a:p>
            <a:pPr lvl="4"/>
            <a:r>
              <a:rPr lang="en-US" dirty="0"/>
              <a:t>Additional </a:t>
            </a:r>
            <a:r>
              <a:rPr lang="en-US" dirty="0" smtClean="0"/>
              <a:t>duties in excess </a:t>
            </a:r>
            <a:r>
              <a:rPr lang="en-US" smtClean="0"/>
              <a:t>of 200%.</a:t>
            </a:r>
            <a:endParaRPr lang="en-US" dirty="0" smtClean="0"/>
          </a:p>
          <a:p>
            <a:pPr lvl="4"/>
            <a:r>
              <a:rPr lang="en-US" dirty="0" smtClean="0"/>
              <a:t>When </a:t>
            </a:r>
            <a:r>
              <a:rPr lang="en-US" dirty="0"/>
              <a:t>unfair trade </a:t>
            </a:r>
            <a:r>
              <a:rPr lang="en-US" dirty="0" smtClean="0"/>
              <a:t>practices.</a:t>
            </a:r>
            <a:endParaRPr lang="en-US" dirty="0"/>
          </a:p>
          <a:p>
            <a:pPr marL="358775" lvl="3" indent="-358775"/>
            <a:endParaRPr lang="en-US" sz="1800" dirty="0"/>
          </a:p>
          <a:p>
            <a:pPr marL="358775" lvl="3" indent="-358775">
              <a:buNone/>
            </a:pPr>
            <a:endParaRPr lang="en-US" sz="1800" dirty="0" smtClean="0"/>
          </a:p>
        </p:txBody>
      </p:sp>
    </p:spTree>
    <p:extLst>
      <p:ext uri="{BB962C8B-B14F-4D97-AF65-F5344CB8AC3E}">
        <p14:creationId xmlns:p14="http://schemas.microsoft.com/office/powerpoint/2010/main" val="793342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662275"/>
            <a:ext cx="8490231" cy="744885"/>
          </a:xfrm>
        </p:spPr>
        <p:txBody>
          <a:bodyPr/>
          <a:lstStyle/>
          <a:p>
            <a:r>
              <a:rPr lang="en-US" dirty="0" smtClean="0"/>
              <a:t>Mexico’s Network of International Agreements</a:t>
            </a:r>
            <a:endParaRPr lang="en-US" dirty="0">
              <a:solidFill>
                <a:srgbClr val="92D050"/>
              </a:solidFill>
            </a:endParaRPr>
          </a:p>
        </p:txBody>
      </p:sp>
      <p:sp>
        <p:nvSpPr>
          <p:cNvPr id="3" name="Slide Number Placeholder 2"/>
          <p:cNvSpPr>
            <a:spLocks noGrp="1"/>
          </p:cNvSpPr>
          <p:nvPr>
            <p:ph type="sldNum" sz="quarter" idx="11"/>
          </p:nvPr>
        </p:nvSpPr>
        <p:spPr/>
        <p:txBody>
          <a:bodyPr/>
          <a:lstStyle/>
          <a:p>
            <a:fld id="{B511D280-0087-4025-85DC-7A4BA4039648}" type="slidenum">
              <a:rPr lang="en-US" smtClean="0"/>
              <a:pPr/>
              <a:t>9</a:t>
            </a:fld>
            <a:endParaRPr lang="en-US" dirty="0"/>
          </a:p>
        </p:txBody>
      </p:sp>
      <p:sp>
        <p:nvSpPr>
          <p:cNvPr id="4" name="Content Placeholder 3"/>
          <p:cNvSpPr>
            <a:spLocks noGrp="1"/>
          </p:cNvSpPr>
          <p:nvPr>
            <p:ph sz="quarter" idx="12"/>
          </p:nvPr>
        </p:nvSpPr>
        <p:spPr>
          <a:xfrm>
            <a:off x="323850" y="1628775"/>
            <a:ext cx="8496300" cy="4888814"/>
          </a:xfrm>
        </p:spPr>
        <p:txBody>
          <a:bodyPr>
            <a:normAutofit/>
          </a:bodyPr>
          <a:lstStyle/>
          <a:p>
            <a:pPr lvl="2"/>
            <a:r>
              <a:rPr lang="en-US" dirty="0" smtClean="0"/>
              <a:t>12 Free Trade Agreements with 46 countries, including the European Union, and Japan.</a:t>
            </a:r>
          </a:p>
          <a:p>
            <a:pPr lvl="2"/>
            <a:r>
              <a:rPr lang="en-US" dirty="0" smtClean="0"/>
              <a:t>More to come:  UK, TPP countries (Australia, New Zealand, Singapore, Malaysia, and possibly Vietnam).</a:t>
            </a:r>
          </a:p>
          <a:p>
            <a:pPr lvl="3"/>
            <a:r>
              <a:rPr lang="es-CO" dirty="0" smtClean="0"/>
              <a:t>Other 9 partial scope agreements.</a:t>
            </a:r>
          </a:p>
          <a:p>
            <a:pPr lvl="3"/>
            <a:r>
              <a:rPr lang="es-CO" dirty="0" smtClean="0"/>
              <a:t>30+ Investment Protection Treaties.</a:t>
            </a:r>
          </a:p>
          <a:p>
            <a:pPr lvl="3"/>
            <a:r>
              <a:rPr lang="es-CO" dirty="0" smtClean="0"/>
              <a:t>55+ Tax Treaties (prevention of double taxation, preferential or 0% tax rates).</a:t>
            </a:r>
          </a:p>
          <a:p>
            <a:pPr lvl="3"/>
            <a:r>
              <a:rPr lang="es-CO" dirty="0" smtClean="0"/>
              <a:t>Multiple Opportunities.</a:t>
            </a:r>
            <a:endParaRPr lang="en-US" dirty="0"/>
          </a:p>
        </p:txBody>
      </p:sp>
    </p:spTree>
    <p:extLst>
      <p:ext uri="{BB962C8B-B14F-4D97-AF65-F5344CB8AC3E}">
        <p14:creationId xmlns:p14="http://schemas.microsoft.com/office/powerpoint/2010/main" val="34740029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2355c3ce-e296-4a82-a8e4-440876436ce4"/>
</p:tagLst>
</file>

<file path=ppt/theme/theme1.xml><?xml version="1.0" encoding="utf-8"?>
<a:theme xmlns:a="http://schemas.openxmlformats.org/drawingml/2006/main" name="BM Presentation Template">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E3135"/>
        </a:solidFill>
        <a:ln w="12700">
          <a:solidFill>
            <a:srgbClr val="EE3135"/>
          </a:solidFill>
        </a:ln>
      </a:spPr>
      <a:bodyPr lIns="72000" tIns="72000" rIns="72000" bIns="72000" rtlCol="0" anchor="ctr"/>
      <a:lstStyle>
        <a:defPPr algn="ctr">
          <a:defRPr baseline="0" smtClean="0"/>
        </a:defPPr>
      </a:lstStyle>
      <a:style>
        <a:lnRef idx="2">
          <a:schemeClr val="accent1">
            <a:shade val="50000"/>
          </a:schemeClr>
        </a:lnRef>
        <a:fillRef idx="1">
          <a:schemeClr val="accent1"/>
        </a:fillRef>
        <a:effectRef idx="0">
          <a:schemeClr val="accent1"/>
        </a:effectRef>
        <a:fontRef idx="minor">
          <a:schemeClr val="lt1"/>
        </a:fontRef>
      </a: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Firm Presentation (updated).pptx" id="{FE2B21A5-42C9-417D-A539-D2F28F8B6478}" vid="{9063D361-376E-4CDC-930A-01A84B3D10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1679</Words>
  <Application>Microsoft Office PowerPoint</Application>
  <PresentationFormat>On-screen Show (4:3)</PresentationFormat>
  <Paragraphs>204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BM Presentation Template</vt:lpstr>
      <vt:lpstr>Potential Impact of the Trump Administration and Recent Legal Developments in Mexico</vt:lpstr>
      <vt:lpstr>Protectionist Measures Promised </vt:lpstr>
      <vt:lpstr>Protectionist Measures Promised </vt:lpstr>
      <vt:lpstr>Dismantling NAFTA Without Congress </vt:lpstr>
      <vt:lpstr>Dismantling NAFTA Without Congress</vt:lpstr>
      <vt:lpstr>Dismantling NAFTA Without Congress</vt:lpstr>
      <vt:lpstr>Dismantling NAFTA Without Congress</vt:lpstr>
      <vt:lpstr>Dismantling NAFTA Without Congress</vt:lpstr>
      <vt:lpstr>Mexico’s Network of International Agreements</vt:lpstr>
      <vt:lpstr>Mexican Anti-Corruption Reform</vt:lpstr>
      <vt:lpstr>Mexican Anti-Corruption Reform</vt:lpstr>
      <vt:lpstr>Mexican Anti-Corruption Reform</vt:lpstr>
      <vt:lpstr>Mexican Anti-Corruption Reform</vt:lpstr>
      <vt:lpstr>Potential need for Companies with Shelter Operations to Restructure in 2018 </vt:lpstr>
      <vt:lpstr>Potential need for Companies with Shelter Operations to Restructure in 2018 </vt:lpstr>
      <vt:lpstr>Potential need for Companies with Shelter Operations to Restructure in 2018 </vt:lpstr>
      <vt:lpstr>Potential need for Companies with Shelter Operations to Restructure in 2018</vt:lpstr>
      <vt:lpstr>Potential need for Companies with Shelter Operations to Restructure in 2018</vt:lpstr>
      <vt:lpstr>Worst Case Scenario- Should It Be Necessary to Shut Down U.S. Export Operations in Mexico</vt:lpstr>
      <vt:lpstr>Worst Case Scenario- Should It Be Necessary to Shut Down U.S. Export Operations in Mexico</vt:lpstr>
      <vt:lpstr>Worst Case Scenario- Should It Be Necessary to Shut Down U.S. Export Operations in Mexico</vt:lpstr>
      <vt:lpstr>Worst Case Scenario- Should It Be Necessary to Shut Down U.S. Export Operations in Mexico</vt:lpstr>
      <vt:lpstr>SUMMING IT UP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Impact of the Trump Administration and Recent Legal Developments in Mexico</dc:title>
  <dc:creator>CustomerSlim</dc:creator>
  <cp:lastModifiedBy>FedEx Office</cp:lastModifiedBy>
  <cp:revision>1</cp:revision>
  <dcterms:modified xsi:type="dcterms:W3CDTF">2017-02-08T22:22:32Z</dcterms:modified>
</cp:coreProperties>
</file>