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4" r:id="rId2"/>
  </p:sldMasterIdLst>
  <p:notesMasterIdLst>
    <p:notesMasterId r:id="rId18"/>
  </p:notesMasterIdLst>
  <p:sldIdLst>
    <p:sldId id="369" r:id="rId3"/>
    <p:sldId id="387" r:id="rId4"/>
    <p:sldId id="336" r:id="rId5"/>
    <p:sldId id="338" r:id="rId6"/>
    <p:sldId id="382" r:id="rId7"/>
    <p:sldId id="376" r:id="rId8"/>
    <p:sldId id="401" r:id="rId9"/>
    <p:sldId id="399" r:id="rId10"/>
    <p:sldId id="400" r:id="rId11"/>
    <p:sldId id="397" r:id="rId12"/>
    <p:sldId id="398" r:id="rId13"/>
    <p:sldId id="394" r:id="rId14"/>
    <p:sldId id="404" r:id="rId15"/>
    <p:sldId id="403" r:id="rId16"/>
    <p:sldId id="402" r:id="rId17"/>
  </p:sldIdLst>
  <p:sldSz cx="9906000" cy="6858000" type="A4"/>
  <p:notesSz cx="6934200" cy="9220200"/>
  <p:defaultTex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87">
          <p15:clr>
            <a:srgbClr val="A4A3A4"/>
          </p15:clr>
        </p15:guide>
        <p15:guide id="2" orient="horz" pos="3793">
          <p15:clr>
            <a:srgbClr val="A4A3A4"/>
          </p15:clr>
        </p15:guide>
        <p15:guide id="3" orient="horz" pos="981">
          <p15:clr>
            <a:srgbClr val="A4A3A4"/>
          </p15:clr>
        </p15:guide>
        <p15:guide id="4" orient="horz" pos="391">
          <p15:clr>
            <a:srgbClr val="A4A3A4"/>
          </p15:clr>
        </p15:guide>
        <p15:guide id="5" orient="horz" pos="527">
          <p15:clr>
            <a:srgbClr val="A4A3A4"/>
          </p15:clr>
        </p15:guide>
        <p15:guide id="6" orient="horz" pos="822">
          <p15:clr>
            <a:srgbClr val="A4A3A4"/>
          </p15:clr>
        </p15:guide>
        <p15:guide id="7" pos="217">
          <p15:clr>
            <a:srgbClr val="A4A3A4"/>
          </p15:clr>
        </p15:guide>
        <p15:guide id="8" pos="2984">
          <p15:clr>
            <a:srgbClr val="A4A3A4"/>
          </p15:clr>
        </p15:guide>
        <p15:guide id="9" pos="3120">
          <p15:clr>
            <a:srgbClr val="A4A3A4"/>
          </p15:clr>
        </p15:guide>
        <p15:guide id="10" pos="3257">
          <p15:clr>
            <a:srgbClr val="A4A3A4"/>
          </p15:clr>
        </p15:guide>
        <p15:guide id="11" pos="602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83506" initials="" lastIdx="1" clrIdx="0"/>
  <p:cmAuthor id="1" name="mb97770" initials="" lastIdx="22" clrIdx="1"/>
  <p:cmAuthor id="2" name="Sider, Richard D [LEGL]" initials="RDS" lastIdx="18" clrIdx="2"/>
  <p:cmAuthor id="3" name="Mccann, John [NCB-NACB]" initials="MJ["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F05F"/>
    <a:srgbClr val="DC241F"/>
    <a:srgbClr val="808080"/>
    <a:srgbClr val="99C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12" autoAdjust="0"/>
    <p:restoredTop sz="94660" autoAdjust="0"/>
  </p:normalViewPr>
  <p:slideViewPr>
    <p:cSldViewPr>
      <p:cViewPr varScale="1">
        <p:scale>
          <a:sx n="82" d="100"/>
          <a:sy n="82" d="100"/>
        </p:scale>
        <p:origin x="856" y="40"/>
      </p:cViewPr>
      <p:guideLst>
        <p:guide orient="horz" pos="2387"/>
        <p:guide orient="horz" pos="3793"/>
        <p:guide orient="horz" pos="981"/>
        <p:guide orient="horz" pos="391"/>
        <p:guide orient="horz" pos="527"/>
        <p:guide orient="horz" pos="822"/>
        <p:guide pos="217"/>
        <p:guide pos="2984"/>
        <p:guide pos="3120"/>
        <p:guide pos="3257"/>
        <p:guide pos="60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813714981962565E-2"/>
          <c:y val="4.7839506172839504E-2"/>
          <c:w val="0.88435892388451443"/>
          <c:h val="0.85527012248468937"/>
        </c:manualLayout>
      </c:layout>
      <c:scatterChart>
        <c:scatterStyle val="smoothMarker"/>
        <c:varyColors val="0"/>
        <c:ser>
          <c:idx val="0"/>
          <c:order val="0"/>
          <c:tx>
            <c:strRef>
              <c:f>Sheet1!$AC$1</c:f>
              <c:strCache>
                <c:ptCount val="1"/>
                <c:pt idx="0">
                  <c:v>Major Ccy</c:v>
                </c:pt>
              </c:strCache>
            </c:strRef>
          </c:tx>
          <c:spPr>
            <a:ln w="15875">
              <a:solidFill>
                <a:srgbClr val="002060"/>
              </a:solidFill>
            </a:ln>
          </c:spPr>
          <c:marker>
            <c:symbol val="none"/>
          </c:marker>
          <c:xVal>
            <c:numRef>
              <c:f>Sheet1!$AB$2:$AB$173</c:f>
              <c:numCache>
                <c:formatCode>m/d/yyyy</c:formatCode>
                <c:ptCount val="172"/>
                <c:pt idx="0">
                  <c:v>26753</c:v>
                </c:pt>
                <c:pt idx="1">
                  <c:v>26844</c:v>
                </c:pt>
                <c:pt idx="2">
                  <c:v>26935</c:v>
                </c:pt>
                <c:pt idx="3">
                  <c:v>27029</c:v>
                </c:pt>
                <c:pt idx="4">
                  <c:v>27117</c:v>
                </c:pt>
                <c:pt idx="5">
                  <c:v>27208</c:v>
                </c:pt>
                <c:pt idx="6">
                  <c:v>27302</c:v>
                </c:pt>
                <c:pt idx="7">
                  <c:v>27394</c:v>
                </c:pt>
                <c:pt idx="8">
                  <c:v>27484</c:v>
                </c:pt>
                <c:pt idx="9">
                  <c:v>27575</c:v>
                </c:pt>
                <c:pt idx="10">
                  <c:v>27667</c:v>
                </c:pt>
                <c:pt idx="11">
                  <c:v>27759</c:v>
                </c:pt>
                <c:pt idx="12">
                  <c:v>27850</c:v>
                </c:pt>
                <c:pt idx="13">
                  <c:v>27941</c:v>
                </c:pt>
                <c:pt idx="14">
                  <c:v>28033</c:v>
                </c:pt>
                <c:pt idx="15">
                  <c:v>28125</c:v>
                </c:pt>
                <c:pt idx="16">
                  <c:v>28215</c:v>
                </c:pt>
                <c:pt idx="17">
                  <c:v>28306</c:v>
                </c:pt>
                <c:pt idx="18">
                  <c:v>28398</c:v>
                </c:pt>
                <c:pt idx="19">
                  <c:v>28489</c:v>
                </c:pt>
                <c:pt idx="20">
                  <c:v>28580</c:v>
                </c:pt>
                <c:pt idx="21">
                  <c:v>28671</c:v>
                </c:pt>
                <c:pt idx="22">
                  <c:v>28762</c:v>
                </c:pt>
                <c:pt idx="23">
                  <c:v>28853</c:v>
                </c:pt>
                <c:pt idx="24">
                  <c:v>28944</c:v>
                </c:pt>
                <c:pt idx="25">
                  <c:v>29035</c:v>
                </c:pt>
                <c:pt idx="26">
                  <c:v>29126</c:v>
                </c:pt>
                <c:pt idx="27">
                  <c:v>29220</c:v>
                </c:pt>
                <c:pt idx="28">
                  <c:v>29311</c:v>
                </c:pt>
                <c:pt idx="29">
                  <c:v>29402</c:v>
                </c:pt>
                <c:pt idx="30">
                  <c:v>29494</c:v>
                </c:pt>
                <c:pt idx="31">
                  <c:v>29586</c:v>
                </c:pt>
                <c:pt idx="32">
                  <c:v>29676</c:v>
                </c:pt>
                <c:pt idx="33">
                  <c:v>29767</c:v>
                </c:pt>
                <c:pt idx="34">
                  <c:v>29859</c:v>
                </c:pt>
                <c:pt idx="35">
                  <c:v>29951</c:v>
                </c:pt>
                <c:pt idx="36">
                  <c:v>30041</c:v>
                </c:pt>
                <c:pt idx="37">
                  <c:v>30132</c:v>
                </c:pt>
                <c:pt idx="38">
                  <c:v>30224</c:v>
                </c:pt>
                <c:pt idx="39">
                  <c:v>30316</c:v>
                </c:pt>
                <c:pt idx="40">
                  <c:v>30406</c:v>
                </c:pt>
                <c:pt idx="41">
                  <c:v>30497</c:v>
                </c:pt>
                <c:pt idx="42">
                  <c:v>30589</c:v>
                </c:pt>
                <c:pt idx="43">
                  <c:v>30680</c:v>
                </c:pt>
                <c:pt idx="44">
                  <c:v>30771</c:v>
                </c:pt>
                <c:pt idx="45">
                  <c:v>30862</c:v>
                </c:pt>
                <c:pt idx="46">
                  <c:v>30953</c:v>
                </c:pt>
                <c:pt idx="47">
                  <c:v>31047</c:v>
                </c:pt>
                <c:pt idx="48">
                  <c:v>31135</c:v>
                </c:pt>
                <c:pt idx="49">
                  <c:v>31226</c:v>
                </c:pt>
                <c:pt idx="50">
                  <c:v>31320</c:v>
                </c:pt>
                <c:pt idx="51">
                  <c:v>31412</c:v>
                </c:pt>
                <c:pt idx="52">
                  <c:v>31502</c:v>
                </c:pt>
                <c:pt idx="53">
                  <c:v>31593</c:v>
                </c:pt>
                <c:pt idx="54">
                  <c:v>31685</c:v>
                </c:pt>
                <c:pt idx="55">
                  <c:v>31777</c:v>
                </c:pt>
                <c:pt idx="56">
                  <c:v>31867</c:v>
                </c:pt>
                <c:pt idx="57">
                  <c:v>31958</c:v>
                </c:pt>
                <c:pt idx="58">
                  <c:v>32050</c:v>
                </c:pt>
                <c:pt idx="59">
                  <c:v>32142</c:v>
                </c:pt>
                <c:pt idx="60">
                  <c:v>32233</c:v>
                </c:pt>
                <c:pt idx="61">
                  <c:v>32324</c:v>
                </c:pt>
                <c:pt idx="62">
                  <c:v>32416</c:v>
                </c:pt>
                <c:pt idx="63">
                  <c:v>32507</c:v>
                </c:pt>
                <c:pt idx="64">
                  <c:v>32598</c:v>
                </c:pt>
                <c:pt idx="65">
                  <c:v>32689</c:v>
                </c:pt>
                <c:pt idx="66">
                  <c:v>32780</c:v>
                </c:pt>
                <c:pt idx="67">
                  <c:v>32871</c:v>
                </c:pt>
                <c:pt idx="68">
                  <c:v>32962</c:v>
                </c:pt>
                <c:pt idx="69">
                  <c:v>33053</c:v>
                </c:pt>
                <c:pt idx="70">
                  <c:v>33144</c:v>
                </c:pt>
                <c:pt idx="71">
                  <c:v>33238</c:v>
                </c:pt>
                <c:pt idx="72">
                  <c:v>33326</c:v>
                </c:pt>
                <c:pt idx="73">
                  <c:v>33417</c:v>
                </c:pt>
                <c:pt idx="74">
                  <c:v>33511</c:v>
                </c:pt>
                <c:pt idx="75">
                  <c:v>33603</c:v>
                </c:pt>
                <c:pt idx="76">
                  <c:v>33694</c:v>
                </c:pt>
                <c:pt idx="77">
                  <c:v>33785</c:v>
                </c:pt>
                <c:pt idx="78">
                  <c:v>33877</c:v>
                </c:pt>
                <c:pt idx="79">
                  <c:v>33969</c:v>
                </c:pt>
                <c:pt idx="80">
                  <c:v>34059</c:v>
                </c:pt>
                <c:pt idx="81">
                  <c:v>34150</c:v>
                </c:pt>
                <c:pt idx="82">
                  <c:v>34242</c:v>
                </c:pt>
                <c:pt idx="83">
                  <c:v>34334</c:v>
                </c:pt>
                <c:pt idx="84">
                  <c:v>34424</c:v>
                </c:pt>
                <c:pt idx="85">
                  <c:v>34515</c:v>
                </c:pt>
                <c:pt idx="86">
                  <c:v>34607</c:v>
                </c:pt>
                <c:pt idx="87">
                  <c:v>34698</c:v>
                </c:pt>
                <c:pt idx="88">
                  <c:v>34789</c:v>
                </c:pt>
                <c:pt idx="89">
                  <c:v>34880</c:v>
                </c:pt>
                <c:pt idx="90">
                  <c:v>34971</c:v>
                </c:pt>
                <c:pt idx="91">
                  <c:v>35062</c:v>
                </c:pt>
                <c:pt idx="92">
                  <c:v>35153</c:v>
                </c:pt>
                <c:pt idx="93">
                  <c:v>35244</c:v>
                </c:pt>
                <c:pt idx="94">
                  <c:v>35338</c:v>
                </c:pt>
                <c:pt idx="95">
                  <c:v>35430</c:v>
                </c:pt>
                <c:pt idx="96">
                  <c:v>35520</c:v>
                </c:pt>
                <c:pt idx="97">
                  <c:v>35611</c:v>
                </c:pt>
                <c:pt idx="98">
                  <c:v>35703</c:v>
                </c:pt>
                <c:pt idx="99">
                  <c:v>35795</c:v>
                </c:pt>
                <c:pt idx="100">
                  <c:v>35885</c:v>
                </c:pt>
                <c:pt idx="101">
                  <c:v>35976</c:v>
                </c:pt>
                <c:pt idx="102">
                  <c:v>36068</c:v>
                </c:pt>
                <c:pt idx="103">
                  <c:v>36160</c:v>
                </c:pt>
                <c:pt idx="104">
                  <c:v>36250</c:v>
                </c:pt>
                <c:pt idx="105">
                  <c:v>36341</c:v>
                </c:pt>
                <c:pt idx="106">
                  <c:v>36433</c:v>
                </c:pt>
                <c:pt idx="107">
                  <c:v>36525</c:v>
                </c:pt>
                <c:pt idx="108">
                  <c:v>36616</c:v>
                </c:pt>
                <c:pt idx="109">
                  <c:v>36707</c:v>
                </c:pt>
                <c:pt idx="110">
                  <c:v>36798</c:v>
                </c:pt>
                <c:pt idx="111">
                  <c:v>36889</c:v>
                </c:pt>
                <c:pt idx="112">
                  <c:v>36980</c:v>
                </c:pt>
                <c:pt idx="113">
                  <c:v>37071</c:v>
                </c:pt>
                <c:pt idx="114">
                  <c:v>37162</c:v>
                </c:pt>
                <c:pt idx="115">
                  <c:v>37256</c:v>
                </c:pt>
                <c:pt idx="116">
                  <c:v>37344</c:v>
                </c:pt>
                <c:pt idx="117">
                  <c:v>37435</c:v>
                </c:pt>
                <c:pt idx="118">
                  <c:v>37529</c:v>
                </c:pt>
                <c:pt idx="119">
                  <c:v>37621</c:v>
                </c:pt>
                <c:pt idx="120">
                  <c:v>37711</c:v>
                </c:pt>
                <c:pt idx="121">
                  <c:v>37802</c:v>
                </c:pt>
                <c:pt idx="122">
                  <c:v>37894</c:v>
                </c:pt>
                <c:pt idx="123">
                  <c:v>37986</c:v>
                </c:pt>
                <c:pt idx="124">
                  <c:v>38077</c:v>
                </c:pt>
                <c:pt idx="125">
                  <c:v>38168</c:v>
                </c:pt>
                <c:pt idx="126">
                  <c:v>38260</c:v>
                </c:pt>
                <c:pt idx="127">
                  <c:v>38352</c:v>
                </c:pt>
                <c:pt idx="128">
                  <c:v>38442</c:v>
                </c:pt>
                <c:pt idx="129">
                  <c:v>38533</c:v>
                </c:pt>
                <c:pt idx="130">
                  <c:v>38625</c:v>
                </c:pt>
                <c:pt idx="131">
                  <c:v>38716</c:v>
                </c:pt>
                <c:pt idx="132">
                  <c:v>38807</c:v>
                </c:pt>
                <c:pt idx="133">
                  <c:v>38898</c:v>
                </c:pt>
                <c:pt idx="134">
                  <c:v>38989</c:v>
                </c:pt>
                <c:pt idx="135">
                  <c:v>39080</c:v>
                </c:pt>
                <c:pt idx="136">
                  <c:v>39171</c:v>
                </c:pt>
                <c:pt idx="137">
                  <c:v>39262</c:v>
                </c:pt>
                <c:pt idx="138">
                  <c:v>39353</c:v>
                </c:pt>
                <c:pt idx="139">
                  <c:v>39447</c:v>
                </c:pt>
                <c:pt idx="140">
                  <c:v>39538</c:v>
                </c:pt>
                <c:pt idx="141">
                  <c:v>39629</c:v>
                </c:pt>
                <c:pt idx="142">
                  <c:v>39721</c:v>
                </c:pt>
                <c:pt idx="143">
                  <c:v>39813</c:v>
                </c:pt>
                <c:pt idx="144">
                  <c:v>39903</c:v>
                </c:pt>
                <c:pt idx="145">
                  <c:v>39994</c:v>
                </c:pt>
                <c:pt idx="146">
                  <c:v>40086</c:v>
                </c:pt>
                <c:pt idx="147">
                  <c:v>40178</c:v>
                </c:pt>
                <c:pt idx="148">
                  <c:v>40268</c:v>
                </c:pt>
                <c:pt idx="149">
                  <c:v>40359</c:v>
                </c:pt>
                <c:pt idx="150">
                  <c:v>40451</c:v>
                </c:pt>
                <c:pt idx="151">
                  <c:v>40543</c:v>
                </c:pt>
                <c:pt idx="152">
                  <c:v>40633</c:v>
                </c:pt>
                <c:pt idx="153">
                  <c:v>40724</c:v>
                </c:pt>
                <c:pt idx="154">
                  <c:v>40816</c:v>
                </c:pt>
                <c:pt idx="155">
                  <c:v>40907</c:v>
                </c:pt>
                <c:pt idx="156">
                  <c:v>40998</c:v>
                </c:pt>
                <c:pt idx="157">
                  <c:v>41089</c:v>
                </c:pt>
                <c:pt idx="158">
                  <c:v>41180</c:v>
                </c:pt>
                <c:pt idx="159">
                  <c:v>41274</c:v>
                </c:pt>
                <c:pt idx="160">
                  <c:v>41362</c:v>
                </c:pt>
                <c:pt idx="161">
                  <c:v>41453</c:v>
                </c:pt>
                <c:pt idx="162">
                  <c:v>41547</c:v>
                </c:pt>
                <c:pt idx="163">
                  <c:v>41639</c:v>
                </c:pt>
                <c:pt idx="164">
                  <c:v>41729</c:v>
                </c:pt>
                <c:pt idx="165">
                  <c:v>41820</c:v>
                </c:pt>
                <c:pt idx="166">
                  <c:v>41912</c:v>
                </c:pt>
                <c:pt idx="167">
                  <c:v>42004</c:v>
                </c:pt>
                <c:pt idx="168">
                  <c:v>42094</c:v>
                </c:pt>
                <c:pt idx="169">
                  <c:v>42185</c:v>
                </c:pt>
                <c:pt idx="170">
                  <c:v>42277</c:v>
                </c:pt>
                <c:pt idx="171">
                  <c:v>42369</c:v>
                </c:pt>
              </c:numCache>
            </c:numRef>
          </c:xVal>
          <c:yVal>
            <c:numRef>
              <c:f>Sheet1!$AC$2:$AC$173</c:f>
              <c:numCache>
                <c:formatCode>General</c:formatCode>
                <c:ptCount val="172"/>
                <c:pt idx="0">
                  <c:v>100</c:v>
                </c:pt>
                <c:pt idx="1">
                  <c:v>97.413600000000002</c:v>
                </c:pt>
                <c:pt idx="2">
                  <c:v>96.617400000000004</c:v>
                </c:pt>
                <c:pt idx="3">
                  <c:v>99.642600000000002</c:v>
                </c:pt>
                <c:pt idx="4">
                  <c:v>98.099000000000004</c:v>
                </c:pt>
                <c:pt idx="5">
                  <c:v>96.341899999999995</c:v>
                </c:pt>
                <c:pt idx="6">
                  <c:v>99.358599999999996</c:v>
                </c:pt>
                <c:pt idx="7">
                  <c:v>96.414599999999993</c:v>
                </c:pt>
                <c:pt idx="8">
                  <c:v>93.0809</c:v>
                </c:pt>
                <c:pt idx="9">
                  <c:v>93.171700000000001</c:v>
                </c:pt>
                <c:pt idx="10">
                  <c:v>97.933199999999999</c:v>
                </c:pt>
                <c:pt idx="11">
                  <c:v>97.800600000000003</c:v>
                </c:pt>
                <c:pt idx="12">
                  <c:v>96.5364</c:v>
                </c:pt>
                <c:pt idx="13">
                  <c:v>96.657300000000006</c:v>
                </c:pt>
                <c:pt idx="14">
                  <c:v>95.07</c:v>
                </c:pt>
                <c:pt idx="15">
                  <c:v>95.723399999999998</c:v>
                </c:pt>
                <c:pt idx="16">
                  <c:v>95.311599999999999</c:v>
                </c:pt>
                <c:pt idx="17">
                  <c:v>94.079300000000003</c:v>
                </c:pt>
                <c:pt idx="18">
                  <c:v>93.5852</c:v>
                </c:pt>
                <c:pt idx="19">
                  <c:v>89.654399999999995</c:v>
                </c:pt>
                <c:pt idx="20">
                  <c:v>87.919200000000004</c:v>
                </c:pt>
                <c:pt idx="21">
                  <c:v>87.606999999999999</c:v>
                </c:pt>
                <c:pt idx="22">
                  <c:v>84.285799999999995</c:v>
                </c:pt>
                <c:pt idx="23">
                  <c:v>84.956299999999999</c:v>
                </c:pt>
                <c:pt idx="24">
                  <c:v>86.322599999999994</c:v>
                </c:pt>
                <c:pt idx="25">
                  <c:v>88.602999999999994</c:v>
                </c:pt>
                <c:pt idx="26">
                  <c:v>87.569699999999997</c:v>
                </c:pt>
                <c:pt idx="27">
                  <c:v>89.361699999999999</c:v>
                </c:pt>
                <c:pt idx="28">
                  <c:v>93.491</c:v>
                </c:pt>
                <c:pt idx="29">
                  <c:v>88.360299999999995</c:v>
                </c:pt>
                <c:pt idx="30">
                  <c:v>87.946899999999999</c:v>
                </c:pt>
                <c:pt idx="31">
                  <c:v>91.805099999999996</c:v>
                </c:pt>
                <c:pt idx="32">
                  <c:v>94.433999999999997</c:v>
                </c:pt>
                <c:pt idx="33">
                  <c:v>101.5629</c:v>
                </c:pt>
                <c:pt idx="34">
                  <c:v>103.55029999999999</c:v>
                </c:pt>
                <c:pt idx="35">
                  <c:v>99.714699999999993</c:v>
                </c:pt>
                <c:pt idx="36">
                  <c:v>105.2214</c:v>
                </c:pt>
                <c:pt idx="37">
                  <c:v>109.93899999999999</c:v>
                </c:pt>
                <c:pt idx="38">
                  <c:v>111.3738</c:v>
                </c:pt>
                <c:pt idx="39">
                  <c:v>108.0967</c:v>
                </c:pt>
                <c:pt idx="40">
                  <c:v>108.29510000000001</c:v>
                </c:pt>
                <c:pt idx="41">
                  <c:v>110.64360000000001</c:v>
                </c:pt>
                <c:pt idx="42">
                  <c:v>112.6605</c:v>
                </c:pt>
                <c:pt idx="43">
                  <c:v>113.5258</c:v>
                </c:pt>
                <c:pt idx="44">
                  <c:v>111.2004</c:v>
                </c:pt>
                <c:pt idx="45">
                  <c:v>115.99850000000001</c:v>
                </c:pt>
                <c:pt idx="46">
                  <c:v>122.825</c:v>
                </c:pt>
                <c:pt idx="47">
                  <c:v>124.4199</c:v>
                </c:pt>
                <c:pt idx="48">
                  <c:v>131.55099999999999</c:v>
                </c:pt>
                <c:pt idx="49">
                  <c:v>124.9752</c:v>
                </c:pt>
                <c:pt idx="50">
                  <c:v>119.8913</c:v>
                </c:pt>
                <c:pt idx="51">
                  <c:v>111.0633</c:v>
                </c:pt>
                <c:pt idx="52">
                  <c:v>102.6893</c:v>
                </c:pt>
                <c:pt idx="53">
                  <c:v>99.944100000000006</c:v>
                </c:pt>
                <c:pt idx="54">
                  <c:v>95.551199999999994</c:v>
                </c:pt>
                <c:pt idx="55">
                  <c:v>96.206299999999999</c:v>
                </c:pt>
                <c:pt idx="56">
                  <c:v>90.659199999999998</c:v>
                </c:pt>
                <c:pt idx="57">
                  <c:v>89.609899999999996</c:v>
                </c:pt>
                <c:pt idx="58">
                  <c:v>89.046000000000006</c:v>
                </c:pt>
                <c:pt idx="59">
                  <c:v>82.619500000000002</c:v>
                </c:pt>
                <c:pt idx="60">
                  <c:v>82.304400000000001</c:v>
                </c:pt>
                <c:pt idx="61">
                  <c:v>83.676299999999998</c:v>
                </c:pt>
                <c:pt idx="62">
                  <c:v>87.72</c:v>
                </c:pt>
                <c:pt idx="63">
                  <c:v>82.655500000000004</c:v>
                </c:pt>
                <c:pt idx="64">
                  <c:v>86.607699999999994</c:v>
                </c:pt>
                <c:pt idx="65">
                  <c:v>91.896199999999993</c:v>
                </c:pt>
                <c:pt idx="66">
                  <c:v>90.8309</c:v>
                </c:pt>
                <c:pt idx="67">
                  <c:v>87.359399999999994</c:v>
                </c:pt>
                <c:pt idx="68">
                  <c:v>88.954599999999999</c:v>
                </c:pt>
                <c:pt idx="69">
                  <c:v>87.850999999999999</c:v>
                </c:pt>
                <c:pt idx="70">
                  <c:v>82.739800000000002</c:v>
                </c:pt>
                <c:pt idx="71">
                  <c:v>80.955600000000004</c:v>
                </c:pt>
                <c:pt idx="72">
                  <c:v>83.153300000000002</c:v>
                </c:pt>
                <c:pt idx="73">
                  <c:v>86.848500000000001</c:v>
                </c:pt>
                <c:pt idx="74">
                  <c:v>83.962999999999994</c:v>
                </c:pt>
                <c:pt idx="75">
                  <c:v>80.493399999999994</c:v>
                </c:pt>
                <c:pt idx="76">
                  <c:v>84.394000000000005</c:v>
                </c:pt>
                <c:pt idx="77">
                  <c:v>81.240499999999997</c:v>
                </c:pt>
                <c:pt idx="78">
                  <c:v>79.592799999999997</c:v>
                </c:pt>
                <c:pt idx="79">
                  <c:v>85.597899999999996</c:v>
                </c:pt>
                <c:pt idx="80">
                  <c:v>85.736999999999995</c:v>
                </c:pt>
                <c:pt idx="81">
                  <c:v>84.074799999999996</c:v>
                </c:pt>
                <c:pt idx="82">
                  <c:v>84.453000000000003</c:v>
                </c:pt>
                <c:pt idx="83">
                  <c:v>87.550299999999993</c:v>
                </c:pt>
                <c:pt idx="84">
                  <c:v>86.8232</c:v>
                </c:pt>
                <c:pt idx="85">
                  <c:v>85.603899999999996</c:v>
                </c:pt>
                <c:pt idx="86">
                  <c:v>83.107600000000005</c:v>
                </c:pt>
                <c:pt idx="87">
                  <c:v>84.588700000000003</c:v>
                </c:pt>
                <c:pt idx="88">
                  <c:v>80.539500000000004</c:v>
                </c:pt>
                <c:pt idx="89">
                  <c:v>78.588399999999993</c:v>
                </c:pt>
                <c:pt idx="90">
                  <c:v>82.846199999999996</c:v>
                </c:pt>
                <c:pt idx="91">
                  <c:v>83.354299999999995</c:v>
                </c:pt>
                <c:pt idx="92">
                  <c:v>85.025700000000001</c:v>
                </c:pt>
                <c:pt idx="93">
                  <c:v>86.591300000000004</c:v>
                </c:pt>
                <c:pt idx="94">
                  <c:v>86.704700000000003</c:v>
                </c:pt>
                <c:pt idx="95">
                  <c:v>87.909000000000006</c:v>
                </c:pt>
                <c:pt idx="96">
                  <c:v>93.117900000000006</c:v>
                </c:pt>
                <c:pt idx="97">
                  <c:v>91.794799999999995</c:v>
                </c:pt>
                <c:pt idx="98">
                  <c:v>94.548900000000003</c:v>
                </c:pt>
                <c:pt idx="99">
                  <c:v>97.037899999999993</c:v>
                </c:pt>
                <c:pt idx="100">
                  <c:v>97.577799999999996</c:v>
                </c:pt>
                <c:pt idx="101">
                  <c:v>100.4312</c:v>
                </c:pt>
                <c:pt idx="102">
                  <c:v>99</c:v>
                </c:pt>
                <c:pt idx="103">
                  <c:v>95.8506</c:v>
                </c:pt>
                <c:pt idx="104">
                  <c:v>98.565399999999997</c:v>
                </c:pt>
                <c:pt idx="105">
                  <c:v>100.0613</c:v>
                </c:pt>
                <c:pt idx="106">
                  <c:v>97.490099999999998</c:v>
                </c:pt>
                <c:pt idx="107">
                  <c:v>98.139899999999997</c:v>
                </c:pt>
                <c:pt idx="108">
                  <c:v>101.5117</c:v>
                </c:pt>
                <c:pt idx="109">
                  <c:v>103.1579</c:v>
                </c:pt>
                <c:pt idx="110">
                  <c:v>107.8416</c:v>
                </c:pt>
                <c:pt idx="111">
                  <c:v>108.4011</c:v>
                </c:pt>
                <c:pt idx="112">
                  <c:v>111.8369</c:v>
                </c:pt>
                <c:pt idx="113">
                  <c:v>114.288</c:v>
                </c:pt>
                <c:pt idx="114">
                  <c:v>111.5372</c:v>
                </c:pt>
                <c:pt idx="115">
                  <c:v>114.1163</c:v>
                </c:pt>
                <c:pt idx="116">
                  <c:v>115.6477</c:v>
                </c:pt>
                <c:pt idx="117">
                  <c:v>108.8629</c:v>
                </c:pt>
                <c:pt idx="118">
                  <c:v>108.1148</c:v>
                </c:pt>
                <c:pt idx="119">
                  <c:v>106.0724</c:v>
                </c:pt>
                <c:pt idx="120">
                  <c:v>101.7238</c:v>
                </c:pt>
                <c:pt idx="121">
                  <c:v>95.358800000000002</c:v>
                </c:pt>
                <c:pt idx="122">
                  <c:v>97.1755</c:v>
                </c:pt>
                <c:pt idx="123">
                  <c:v>90.67</c:v>
                </c:pt>
                <c:pt idx="124">
                  <c:v>91.420599999999993</c:v>
                </c:pt>
                <c:pt idx="125">
                  <c:v>92.927499999999995</c:v>
                </c:pt>
                <c:pt idx="126">
                  <c:v>91.756699999999995</c:v>
                </c:pt>
                <c:pt idx="127">
                  <c:v>85.578999999999994</c:v>
                </c:pt>
                <c:pt idx="128">
                  <c:v>86.7226</c:v>
                </c:pt>
                <c:pt idx="129">
                  <c:v>91.115200000000002</c:v>
                </c:pt>
                <c:pt idx="130">
                  <c:v>91.358699999999999</c:v>
                </c:pt>
                <c:pt idx="131">
                  <c:v>93.072500000000005</c:v>
                </c:pt>
                <c:pt idx="132">
                  <c:v>92.701499999999996</c:v>
                </c:pt>
                <c:pt idx="133">
                  <c:v>89.335700000000003</c:v>
                </c:pt>
                <c:pt idx="134">
                  <c:v>89.704999999999998</c:v>
                </c:pt>
                <c:pt idx="135">
                  <c:v>88.599000000000004</c:v>
                </c:pt>
                <c:pt idx="136">
                  <c:v>89.396000000000001</c:v>
                </c:pt>
                <c:pt idx="137">
                  <c:v>87.472999999999999</c:v>
                </c:pt>
                <c:pt idx="138">
                  <c:v>84.343800000000002</c:v>
                </c:pt>
                <c:pt idx="139">
                  <c:v>82.100899999999996</c:v>
                </c:pt>
                <c:pt idx="140">
                  <c:v>78.554299999999998</c:v>
                </c:pt>
                <c:pt idx="141">
                  <c:v>80.171499999999995</c:v>
                </c:pt>
                <c:pt idx="142">
                  <c:v>85.038499999999999</c:v>
                </c:pt>
                <c:pt idx="143">
                  <c:v>88.683300000000003</c:v>
                </c:pt>
                <c:pt idx="144">
                  <c:v>92.647900000000007</c:v>
                </c:pt>
                <c:pt idx="145">
                  <c:v>85.776600000000002</c:v>
                </c:pt>
                <c:pt idx="146">
                  <c:v>82.677499999999995</c:v>
                </c:pt>
                <c:pt idx="147">
                  <c:v>81.971299999999999</c:v>
                </c:pt>
                <c:pt idx="148">
                  <c:v>83.794899999999998</c:v>
                </c:pt>
                <c:pt idx="149">
                  <c:v>87.790599999999998</c:v>
                </c:pt>
                <c:pt idx="150">
                  <c:v>83.393500000000003</c:v>
                </c:pt>
                <c:pt idx="151">
                  <c:v>82.1327</c:v>
                </c:pt>
                <c:pt idx="152">
                  <c:v>79.136600000000001</c:v>
                </c:pt>
                <c:pt idx="153">
                  <c:v>78.0595</c:v>
                </c:pt>
                <c:pt idx="154">
                  <c:v>80.116200000000006</c:v>
                </c:pt>
                <c:pt idx="155">
                  <c:v>82.342399999999998</c:v>
                </c:pt>
                <c:pt idx="156">
                  <c:v>82.146000000000001</c:v>
                </c:pt>
                <c:pt idx="157">
                  <c:v>84.450400000000002</c:v>
                </c:pt>
                <c:pt idx="158">
                  <c:v>82.150199999999998</c:v>
                </c:pt>
                <c:pt idx="159">
                  <c:v>82.630899999999997</c:v>
                </c:pt>
                <c:pt idx="160">
                  <c:v>86.165999999999997</c:v>
                </c:pt>
                <c:pt idx="161">
                  <c:v>86.121700000000004</c:v>
                </c:pt>
                <c:pt idx="162">
                  <c:v>85.974699999999999</c:v>
                </c:pt>
                <c:pt idx="163">
                  <c:v>86.301699999999997</c:v>
                </c:pt>
                <c:pt idx="164">
                  <c:v>86.957800000000006</c:v>
                </c:pt>
                <c:pt idx="165">
                  <c:v>86.710099999999997</c:v>
                </c:pt>
                <c:pt idx="166">
                  <c:v>90.314300000000003</c:v>
                </c:pt>
                <c:pt idx="167">
                  <c:v>95.145799999999994</c:v>
                </c:pt>
                <c:pt idx="168">
                  <c:v>103.3455</c:v>
                </c:pt>
                <c:pt idx="169">
                  <c:v>101.4877</c:v>
                </c:pt>
                <c:pt idx="170">
                  <c:v>103.80029999999999</c:v>
                </c:pt>
                <c:pt idx="171">
                  <c:v>106.5681</c:v>
                </c:pt>
              </c:numCache>
            </c:numRef>
          </c:yVal>
          <c:smooth val="1"/>
        </c:ser>
        <c:ser>
          <c:idx val="1"/>
          <c:order val="1"/>
          <c:tx>
            <c:strRef>
              <c:f>Sheet1!$AD$1</c:f>
              <c:strCache>
                <c:ptCount val="1"/>
                <c:pt idx="0">
                  <c:v>OITP</c:v>
                </c:pt>
              </c:strCache>
            </c:strRef>
          </c:tx>
          <c:spPr>
            <a:ln w="15875">
              <a:solidFill>
                <a:srgbClr val="00BDF2"/>
              </a:solidFill>
            </a:ln>
          </c:spPr>
          <c:marker>
            <c:symbol val="none"/>
          </c:marker>
          <c:xVal>
            <c:numRef>
              <c:f>Sheet1!$AB$2:$AB$173</c:f>
              <c:numCache>
                <c:formatCode>m/d/yyyy</c:formatCode>
                <c:ptCount val="172"/>
                <c:pt idx="0">
                  <c:v>26753</c:v>
                </c:pt>
                <c:pt idx="1">
                  <c:v>26844</c:v>
                </c:pt>
                <c:pt idx="2">
                  <c:v>26935</c:v>
                </c:pt>
                <c:pt idx="3">
                  <c:v>27029</c:v>
                </c:pt>
                <c:pt idx="4">
                  <c:v>27117</c:v>
                </c:pt>
                <c:pt idx="5">
                  <c:v>27208</c:v>
                </c:pt>
                <c:pt idx="6">
                  <c:v>27302</c:v>
                </c:pt>
                <c:pt idx="7">
                  <c:v>27394</c:v>
                </c:pt>
                <c:pt idx="8">
                  <c:v>27484</c:v>
                </c:pt>
                <c:pt idx="9">
                  <c:v>27575</c:v>
                </c:pt>
                <c:pt idx="10">
                  <c:v>27667</c:v>
                </c:pt>
                <c:pt idx="11">
                  <c:v>27759</c:v>
                </c:pt>
                <c:pt idx="12">
                  <c:v>27850</c:v>
                </c:pt>
                <c:pt idx="13">
                  <c:v>27941</c:v>
                </c:pt>
                <c:pt idx="14">
                  <c:v>28033</c:v>
                </c:pt>
                <c:pt idx="15">
                  <c:v>28125</c:v>
                </c:pt>
                <c:pt idx="16">
                  <c:v>28215</c:v>
                </c:pt>
                <c:pt idx="17">
                  <c:v>28306</c:v>
                </c:pt>
                <c:pt idx="18">
                  <c:v>28398</c:v>
                </c:pt>
                <c:pt idx="19">
                  <c:v>28489</c:v>
                </c:pt>
                <c:pt idx="20">
                  <c:v>28580</c:v>
                </c:pt>
                <c:pt idx="21">
                  <c:v>28671</c:v>
                </c:pt>
                <c:pt idx="22">
                  <c:v>28762</c:v>
                </c:pt>
                <c:pt idx="23">
                  <c:v>28853</c:v>
                </c:pt>
                <c:pt idx="24">
                  <c:v>28944</c:v>
                </c:pt>
                <c:pt idx="25">
                  <c:v>29035</c:v>
                </c:pt>
                <c:pt idx="26">
                  <c:v>29126</c:v>
                </c:pt>
                <c:pt idx="27">
                  <c:v>29220</c:v>
                </c:pt>
                <c:pt idx="28">
                  <c:v>29311</c:v>
                </c:pt>
                <c:pt idx="29">
                  <c:v>29402</c:v>
                </c:pt>
                <c:pt idx="30">
                  <c:v>29494</c:v>
                </c:pt>
                <c:pt idx="31">
                  <c:v>29586</c:v>
                </c:pt>
                <c:pt idx="32">
                  <c:v>29676</c:v>
                </c:pt>
                <c:pt idx="33">
                  <c:v>29767</c:v>
                </c:pt>
                <c:pt idx="34">
                  <c:v>29859</c:v>
                </c:pt>
                <c:pt idx="35">
                  <c:v>29951</c:v>
                </c:pt>
                <c:pt idx="36">
                  <c:v>30041</c:v>
                </c:pt>
                <c:pt idx="37">
                  <c:v>30132</c:v>
                </c:pt>
                <c:pt idx="38">
                  <c:v>30224</c:v>
                </c:pt>
                <c:pt idx="39">
                  <c:v>30316</c:v>
                </c:pt>
                <c:pt idx="40">
                  <c:v>30406</c:v>
                </c:pt>
                <c:pt idx="41">
                  <c:v>30497</c:v>
                </c:pt>
                <c:pt idx="42">
                  <c:v>30589</c:v>
                </c:pt>
                <c:pt idx="43">
                  <c:v>30680</c:v>
                </c:pt>
                <c:pt idx="44">
                  <c:v>30771</c:v>
                </c:pt>
                <c:pt idx="45">
                  <c:v>30862</c:v>
                </c:pt>
                <c:pt idx="46">
                  <c:v>30953</c:v>
                </c:pt>
                <c:pt idx="47">
                  <c:v>31047</c:v>
                </c:pt>
                <c:pt idx="48">
                  <c:v>31135</c:v>
                </c:pt>
                <c:pt idx="49">
                  <c:v>31226</c:v>
                </c:pt>
                <c:pt idx="50">
                  <c:v>31320</c:v>
                </c:pt>
                <c:pt idx="51">
                  <c:v>31412</c:v>
                </c:pt>
                <c:pt idx="52">
                  <c:v>31502</c:v>
                </c:pt>
                <c:pt idx="53">
                  <c:v>31593</c:v>
                </c:pt>
                <c:pt idx="54">
                  <c:v>31685</c:v>
                </c:pt>
                <c:pt idx="55">
                  <c:v>31777</c:v>
                </c:pt>
                <c:pt idx="56">
                  <c:v>31867</c:v>
                </c:pt>
                <c:pt idx="57">
                  <c:v>31958</c:v>
                </c:pt>
                <c:pt idx="58">
                  <c:v>32050</c:v>
                </c:pt>
                <c:pt idx="59">
                  <c:v>32142</c:v>
                </c:pt>
                <c:pt idx="60">
                  <c:v>32233</c:v>
                </c:pt>
                <c:pt idx="61">
                  <c:v>32324</c:v>
                </c:pt>
                <c:pt idx="62">
                  <c:v>32416</c:v>
                </c:pt>
                <c:pt idx="63">
                  <c:v>32507</c:v>
                </c:pt>
                <c:pt idx="64">
                  <c:v>32598</c:v>
                </c:pt>
                <c:pt idx="65">
                  <c:v>32689</c:v>
                </c:pt>
                <c:pt idx="66">
                  <c:v>32780</c:v>
                </c:pt>
                <c:pt idx="67">
                  <c:v>32871</c:v>
                </c:pt>
                <c:pt idx="68">
                  <c:v>32962</c:v>
                </c:pt>
                <c:pt idx="69">
                  <c:v>33053</c:v>
                </c:pt>
                <c:pt idx="70">
                  <c:v>33144</c:v>
                </c:pt>
                <c:pt idx="71">
                  <c:v>33238</c:v>
                </c:pt>
                <c:pt idx="72">
                  <c:v>33326</c:v>
                </c:pt>
                <c:pt idx="73">
                  <c:v>33417</c:v>
                </c:pt>
                <c:pt idx="74">
                  <c:v>33511</c:v>
                </c:pt>
                <c:pt idx="75">
                  <c:v>33603</c:v>
                </c:pt>
                <c:pt idx="76">
                  <c:v>33694</c:v>
                </c:pt>
                <c:pt idx="77">
                  <c:v>33785</c:v>
                </c:pt>
                <c:pt idx="78">
                  <c:v>33877</c:v>
                </c:pt>
                <c:pt idx="79">
                  <c:v>33969</c:v>
                </c:pt>
                <c:pt idx="80">
                  <c:v>34059</c:v>
                </c:pt>
                <c:pt idx="81">
                  <c:v>34150</c:v>
                </c:pt>
                <c:pt idx="82">
                  <c:v>34242</c:v>
                </c:pt>
                <c:pt idx="83">
                  <c:v>34334</c:v>
                </c:pt>
                <c:pt idx="84">
                  <c:v>34424</c:v>
                </c:pt>
                <c:pt idx="85">
                  <c:v>34515</c:v>
                </c:pt>
                <c:pt idx="86">
                  <c:v>34607</c:v>
                </c:pt>
                <c:pt idx="87">
                  <c:v>34698</c:v>
                </c:pt>
                <c:pt idx="88">
                  <c:v>34789</c:v>
                </c:pt>
                <c:pt idx="89">
                  <c:v>34880</c:v>
                </c:pt>
                <c:pt idx="90">
                  <c:v>34971</c:v>
                </c:pt>
                <c:pt idx="91">
                  <c:v>35062</c:v>
                </c:pt>
                <c:pt idx="92">
                  <c:v>35153</c:v>
                </c:pt>
                <c:pt idx="93">
                  <c:v>35244</c:v>
                </c:pt>
                <c:pt idx="94">
                  <c:v>35338</c:v>
                </c:pt>
                <c:pt idx="95">
                  <c:v>35430</c:v>
                </c:pt>
                <c:pt idx="96">
                  <c:v>35520</c:v>
                </c:pt>
                <c:pt idx="97">
                  <c:v>35611</c:v>
                </c:pt>
                <c:pt idx="98">
                  <c:v>35703</c:v>
                </c:pt>
                <c:pt idx="99">
                  <c:v>35795</c:v>
                </c:pt>
                <c:pt idx="100">
                  <c:v>35885</c:v>
                </c:pt>
                <c:pt idx="101">
                  <c:v>35976</c:v>
                </c:pt>
                <c:pt idx="102">
                  <c:v>36068</c:v>
                </c:pt>
                <c:pt idx="103">
                  <c:v>36160</c:v>
                </c:pt>
                <c:pt idx="104">
                  <c:v>36250</c:v>
                </c:pt>
                <c:pt idx="105">
                  <c:v>36341</c:v>
                </c:pt>
                <c:pt idx="106">
                  <c:v>36433</c:v>
                </c:pt>
                <c:pt idx="107">
                  <c:v>36525</c:v>
                </c:pt>
                <c:pt idx="108">
                  <c:v>36616</c:v>
                </c:pt>
                <c:pt idx="109">
                  <c:v>36707</c:v>
                </c:pt>
                <c:pt idx="110">
                  <c:v>36798</c:v>
                </c:pt>
                <c:pt idx="111">
                  <c:v>36889</c:v>
                </c:pt>
                <c:pt idx="112">
                  <c:v>36980</c:v>
                </c:pt>
                <c:pt idx="113">
                  <c:v>37071</c:v>
                </c:pt>
                <c:pt idx="114">
                  <c:v>37162</c:v>
                </c:pt>
                <c:pt idx="115">
                  <c:v>37256</c:v>
                </c:pt>
                <c:pt idx="116">
                  <c:v>37344</c:v>
                </c:pt>
                <c:pt idx="117">
                  <c:v>37435</c:v>
                </c:pt>
                <c:pt idx="118">
                  <c:v>37529</c:v>
                </c:pt>
                <c:pt idx="119">
                  <c:v>37621</c:v>
                </c:pt>
                <c:pt idx="120">
                  <c:v>37711</c:v>
                </c:pt>
                <c:pt idx="121">
                  <c:v>37802</c:v>
                </c:pt>
                <c:pt idx="122">
                  <c:v>37894</c:v>
                </c:pt>
                <c:pt idx="123">
                  <c:v>37986</c:v>
                </c:pt>
                <c:pt idx="124">
                  <c:v>38077</c:v>
                </c:pt>
                <c:pt idx="125">
                  <c:v>38168</c:v>
                </c:pt>
                <c:pt idx="126">
                  <c:v>38260</c:v>
                </c:pt>
                <c:pt idx="127">
                  <c:v>38352</c:v>
                </c:pt>
                <c:pt idx="128">
                  <c:v>38442</c:v>
                </c:pt>
                <c:pt idx="129">
                  <c:v>38533</c:v>
                </c:pt>
                <c:pt idx="130">
                  <c:v>38625</c:v>
                </c:pt>
                <c:pt idx="131">
                  <c:v>38716</c:v>
                </c:pt>
                <c:pt idx="132">
                  <c:v>38807</c:v>
                </c:pt>
                <c:pt idx="133">
                  <c:v>38898</c:v>
                </c:pt>
                <c:pt idx="134">
                  <c:v>38989</c:v>
                </c:pt>
                <c:pt idx="135">
                  <c:v>39080</c:v>
                </c:pt>
                <c:pt idx="136">
                  <c:v>39171</c:v>
                </c:pt>
                <c:pt idx="137">
                  <c:v>39262</c:v>
                </c:pt>
                <c:pt idx="138">
                  <c:v>39353</c:v>
                </c:pt>
                <c:pt idx="139">
                  <c:v>39447</c:v>
                </c:pt>
                <c:pt idx="140">
                  <c:v>39538</c:v>
                </c:pt>
                <c:pt idx="141">
                  <c:v>39629</c:v>
                </c:pt>
                <c:pt idx="142">
                  <c:v>39721</c:v>
                </c:pt>
                <c:pt idx="143">
                  <c:v>39813</c:v>
                </c:pt>
                <c:pt idx="144">
                  <c:v>39903</c:v>
                </c:pt>
                <c:pt idx="145">
                  <c:v>39994</c:v>
                </c:pt>
                <c:pt idx="146">
                  <c:v>40086</c:v>
                </c:pt>
                <c:pt idx="147">
                  <c:v>40178</c:v>
                </c:pt>
                <c:pt idx="148">
                  <c:v>40268</c:v>
                </c:pt>
                <c:pt idx="149">
                  <c:v>40359</c:v>
                </c:pt>
                <c:pt idx="150">
                  <c:v>40451</c:v>
                </c:pt>
                <c:pt idx="151">
                  <c:v>40543</c:v>
                </c:pt>
                <c:pt idx="152">
                  <c:v>40633</c:v>
                </c:pt>
                <c:pt idx="153">
                  <c:v>40724</c:v>
                </c:pt>
                <c:pt idx="154">
                  <c:v>40816</c:v>
                </c:pt>
                <c:pt idx="155">
                  <c:v>40907</c:v>
                </c:pt>
                <c:pt idx="156">
                  <c:v>40998</c:v>
                </c:pt>
                <c:pt idx="157">
                  <c:v>41089</c:v>
                </c:pt>
                <c:pt idx="158">
                  <c:v>41180</c:v>
                </c:pt>
                <c:pt idx="159">
                  <c:v>41274</c:v>
                </c:pt>
                <c:pt idx="160">
                  <c:v>41362</c:v>
                </c:pt>
                <c:pt idx="161">
                  <c:v>41453</c:v>
                </c:pt>
                <c:pt idx="162">
                  <c:v>41547</c:v>
                </c:pt>
                <c:pt idx="163">
                  <c:v>41639</c:v>
                </c:pt>
                <c:pt idx="164">
                  <c:v>41729</c:v>
                </c:pt>
                <c:pt idx="165">
                  <c:v>41820</c:v>
                </c:pt>
                <c:pt idx="166">
                  <c:v>41912</c:v>
                </c:pt>
                <c:pt idx="167">
                  <c:v>42004</c:v>
                </c:pt>
                <c:pt idx="168">
                  <c:v>42094</c:v>
                </c:pt>
                <c:pt idx="169">
                  <c:v>42185</c:v>
                </c:pt>
                <c:pt idx="170">
                  <c:v>42277</c:v>
                </c:pt>
                <c:pt idx="171">
                  <c:v>42369</c:v>
                </c:pt>
              </c:numCache>
            </c:numRef>
          </c:xVal>
          <c:yVal>
            <c:numRef>
              <c:f>Sheet1!$AD$2:$AD$173</c:f>
              <c:numCache>
                <c:formatCode>General</c:formatCode>
                <c:ptCount val="172"/>
                <c:pt idx="0">
                  <c:v>100</c:v>
                </c:pt>
                <c:pt idx="1">
                  <c:v>97.042000000000002</c:v>
                </c:pt>
                <c:pt idx="2">
                  <c:v>93.089600000000004</c:v>
                </c:pt>
                <c:pt idx="3">
                  <c:v>94.518699999999995</c:v>
                </c:pt>
                <c:pt idx="4">
                  <c:v>89.234700000000004</c:v>
                </c:pt>
                <c:pt idx="5">
                  <c:v>88.830699999999993</c:v>
                </c:pt>
                <c:pt idx="6">
                  <c:v>88.695099999999996</c:v>
                </c:pt>
                <c:pt idx="7">
                  <c:v>89.572999999999993</c:v>
                </c:pt>
                <c:pt idx="8">
                  <c:v>89.885599999999997</c:v>
                </c:pt>
                <c:pt idx="9">
                  <c:v>90.093000000000004</c:v>
                </c:pt>
                <c:pt idx="10">
                  <c:v>92.237399999999994</c:v>
                </c:pt>
                <c:pt idx="11">
                  <c:v>92.288399999999996</c:v>
                </c:pt>
                <c:pt idx="12">
                  <c:v>89.085999999999999</c:v>
                </c:pt>
                <c:pt idx="13">
                  <c:v>88.194599999999994</c:v>
                </c:pt>
                <c:pt idx="14">
                  <c:v>91.728300000000004</c:v>
                </c:pt>
                <c:pt idx="15">
                  <c:v>91.1751</c:v>
                </c:pt>
                <c:pt idx="16">
                  <c:v>91.191000000000003</c:v>
                </c:pt>
                <c:pt idx="17">
                  <c:v>90.927000000000007</c:v>
                </c:pt>
                <c:pt idx="18">
                  <c:v>89.262500000000003</c:v>
                </c:pt>
                <c:pt idx="19">
                  <c:v>89.661600000000007</c:v>
                </c:pt>
                <c:pt idx="20">
                  <c:v>89.287599999999998</c:v>
                </c:pt>
                <c:pt idx="21">
                  <c:v>90.238799999999998</c:v>
                </c:pt>
                <c:pt idx="22">
                  <c:v>88.206299999999999</c:v>
                </c:pt>
                <c:pt idx="23">
                  <c:v>89.317999999999998</c:v>
                </c:pt>
                <c:pt idx="24">
                  <c:v>89.246799999999993</c:v>
                </c:pt>
                <c:pt idx="25">
                  <c:v>90.542500000000004</c:v>
                </c:pt>
                <c:pt idx="26">
                  <c:v>88.787899999999993</c:v>
                </c:pt>
                <c:pt idx="27">
                  <c:v>90.0107</c:v>
                </c:pt>
                <c:pt idx="28">
                  <c:v>89.658299999999997</c:v>
                </c:pt>
                <c:pt idx="29">
                  <c:v>89.100499999999997</c:v>
                </c:pt>
                <c:pt idx="30">
                  <c:v>87.7273</c:v>
                </c:pt>
                <c:pt idx="31">
                  <c:v>87.661600000000007</c:v>
                </c:pt>
                <c:pt idx="32">
                  <c:v>87.4251</c:v>
                </c:pt>
                <c:pt idx="33">
                  <c:v>90.882099999999994</c:v>
                </c:pt>
                <c:pt idx="34">
                  <c:v>91.729900000000001</c:v>
                </c:pt>
                <c:pt idx="35">
                  <c:v>91.514799999999994</c:v>
                </c:pt>
                <c:pt idx="36">
                  <c:v>98.769800000000004</c:v>
                </c:pt>
                <c:pt idx="37">
                  <c:v>99.922600000000003</c:v>
                </c:pt>
                <c:pt idx="38">
                  <c:v>108.48650000000001</c:v>
                </c:pt>
                <c:pt idx="39">
                  <c:v>104.3441</c:v>
                </c:pt>
                <c:pt idx="40">
                  <c:v>106.3107</c:v>
                </c:pt>
                <c:pt idx="41">
                  <c:v>110.1725</c:v>
                </c:pt>
                <c:pt idx="42">
                  <c:v>113.11669999999999</c:v>
                </c:pt>
                <c:pt idx="43">
                  <c:v>114.1519</c:v>
                </c:pt>
                <c:pt idx="44">
                  <c:v>115.4562</c:v>
                </c:pt>
                <c:pt idx="45">
                  <c:v>115.9637</c:v>
                </c:pt>
                <c:pt idx="46">
                  <c:v>119.2175</c:v>
                </c:pt>
                <c:pt idx="47">
                  <c:v>120.8839</c:v>
                </c:pt>
                <c:pt idx="48">
                  <c:v>121.557</c:v>
                </c:pt>
                <c:pt idx="49">
                  <c:v>123.962</c:v>
                </c:pt>
                <c:pt idx="50">
                  <c:v>127.53</c:v>
                </c:pt>
                <c:pt idx="51">
                  <c:v>128.36269999999999</c:v>
                </c:pt>
                <c:pt idx="52">
                  <c:v>128.2456</c:v>
                </c:pt>
                <c:pt idx="53">
                  <c:v>128.72669999999999</c:v>
                </c:pt>
                <c:pt idx="54">
                  <c:v>130.30969999999999</c:v>
                </c:pt>
                <c:pt idx="55">
                  <c:v>131.1874</c:v>
                </c:pt>
                <c:pt idx="56">
                  <c:v>130.37450000000001</c:v>
                </c:pt>
                <c:pt idx="57">
                  <c:v>126.8642</c:v>
                </c:pt>
                <c:pt idx="58">
                  <c:v>124.95050000000001</c:v>
                </c:pt>
                <c:pt idx="59">
                  <c:v>121.6187</c:v>
                </c:pt>
                <c:pt idx="60">
                  <c:v>117.5188</c:v>
                </c:pt>
                <c:pt idx="61">
                  <c:v>115.5466</c:v>
                </c:pt>
                <c:pt idx="62">
                  <c:v>114.5487</c:v>
                </c:pt>
                <c:pt idx="63">
                  <c:v>111.2161</c:v>
                </c:pt>
                <c:pt idx="64">
                  <c:v>110.6037</c:v>
                </c:pt>
                <c:pt idx="65">
                  <c:v>109.691</c:v>
                </c:pt>
                <c:pt idx="66">
                  <c:v>109.11199999999999</c:v>
                </c:pt>
                <c:pt idx="67">
                  <c:v>110.79089999999999</c:v>
                </c:pt>
                <c:pt idx="68">
                  <c:v>109.4524</c:v>
                </c:pt>
                <c:pt idx="69">
                  <c:v>109.6187</c:v>
                </c:pt>
                <c:pt idx="70">
                  <c:v>108.3296</c:v>
                </c:pt>
                <c:pt idx="71">
                  <c:v>110.08499999999999</c:v>
                </c:pt>
                <c:pt idx="72">
                  <c:v>109.0562</c:v>
                </c:pt>
                <c:pt idx="73">
                  <c:v>108.7679</c:v>
                </c:pt>
                <c:pt idx="74">
                  <c:v>107.8207</c:v>
                </c:pt>
                <c:pt idx="75">
                  <c:v>107.28279999999999</c:v>
                </c:pt>
                <c:pt idx="76">
                  <c:v>106.0896</c:v>
                </c:pt>
                <c:pt idx="77">
                  <c:v>104.8708</c:v>
                </c:pt>
                <c:pt idx="78">
                  <c:v>103.5625</c:v>
                </c:pt>
                <c:pt idx="79">
                  <c:v>105.1263</c:v>
                </c:pt>
                <c:pt idx="80">
                  <c:v>104.2624</c:v>
                </c:pt>
                <c:pt idx="81">
                  <c:v>102.69280000000001</c:v>
                </c:pt>
                <c:pt idx="82">
                  <c:v>101.0185</c:v>
                </c:pt>
                <c:pt idx="83">
                  <c:v>99.369299999999996</c:v>
                </c:pt>
                <c:pt idx="84">
                  <c:v>104.47969999999999</c:v>
                </c:pt>
                <c:pt idx="85">
                  <c:v>103.2037</c:v>
                </c:pt>
                <c:pt idx="86">
                  <c:v>100.288</c:v>
                </c:pt>
                <c:pt idx="87">
                  <c:v>101.27079999999999</c:v>
                </c:pt>
                <c:pt idx="88">
                  <c:v>107.3849</c:v>
                </c:pt>
                <c:pt idx="89">
                  <c:v>100.5608</c:v>
                </c:pt>
                <c:pt idx="90">
                  <c:v>100.1109</c:v>
                </c:pt>
                <c:pt idx="91">
                  <c:v>102.2135</c:v>
                </c:pt>
                <c:pt idx="92">
                  <c:v>100.3532</c:v>
                </c:pt>
                <c:pt idx="93">
                  <c:v>99.375200000000007</c:v>
                </c:pt>
                <c:pt idx="94">
                  <c:v>98.333100000000002</c:v>
                </c:pt>
                <c:pt idx="95">
                  <c:v>98.472399999999993</c:v>
                </c:pt>
                <c:pt idx="96">
                  <c:v>98.318899999999999</c:v>
                </c:pt>
                <c:pt idx="97">
                  <c:v>97.360799999999998</c:v>
                </c:pt>
                <c:pt idx="98">
                  <c:v>100.5849</c:v>
                </c:pt>
                <c:pt idx="99">
                  <c:v>111.4367</c:v>
                </c:pt>
                <c:pt idx="100">
                  <c:v>111.759</c:v>
                </c:pt>
                <c:pt idx="101">
                  <c:v>114.3288</c:v>
                </c:pt>
                <c:pt idx="102">
                  <c:v>117.09610000000001</c:v>
                </c:pt>
                <c:pt idx="103">
                  <c:v>111.48779999999999</c:v>
                </c:pt>
                <c:pt idx="104">
                  <c:v>113.48739999999999</c:v>
                </c:pt>
                <c:pt idx="105">
                  <c:v>111.2778</c:v>
                </c:pt>
                <c:pt idx="106">
                  <c:v>112.4054</c:v>
                </c:pt>
                <c:pt idx="107">
                  <c:v>111.09439999999999</c:v>
                </c:pt>
                <c:pt idx="108">
                  <c:v>110.6776</c:v>
                </c:pt>
                <c:pt idx="109">
                  <c:v>113.17919999999999</c:v>
                </c:pt>
                <c:pt idx="110">
                  <c:v>112.236</c:v>
                </c:pt>
                <c:pt idx="111">
                  <c:v>114.5264</c:v>
                </c:pt>
                <c:pt idx="112">
                  <c:v>116.62609999999999</c:v>
                </c:pt>
                <c:pt idx="113">
                  <c:v>116.9992</c:v>
                </c:pt>
                <c:pt idx="114">
                  <c:v>117.6913</c:v>
                </c:pt>
                <c:pt idx="115">
                  <c:v>116.1003</c:v>
                </c:pt>
                <c:pt idx="116">
                  <c:v>117.23860000000001</c:v>
                </c:pt>
                <c:pt idx="117">
                  <c:v>118.62860000000001</c:v>
                </c:pt>
                <c:pt idx="118">
                  <c:v>121.0702</c:v>
                </c:pt>
                <c:pt idx="119">
                  <c:v>121.3276</c:v>
                </c:pt>
                <c:pt idx="120">
                  <c:v>123.245</c:v>
                </c:pt>
                <c:pt idx="121">
                  <c:v>119.38209999999999</c:v>
                </c:pt>
                <c:pt idx="122">
                  <c:v>120.6396</c:v>
                </c:pt>
                <c:pt idx="123">
                  <c:v>119.9689</c:v>
                </c:pt>
                <c:pt idx="124">
                  <c:v>118.9645</c:v>
                </c:pt>
                <c:pt idx="125">
                  <c:v>120.6519</c:v>
                </c:pt>
                <c:pt idx="126">
                  <c:v>119.5707</c:v>
                </c:pt>
                <c:pt idx="127">
                  <c:v>117.1349</c:v>
                </c:pt>
                <c:pt idx="128">
                  <c:v>116.1353</c:v>
                </c:pt>
                <c:pt idx="129">
                  <c:v>115.0879</c:v>
                </c:pt>
                <c:pt idx="130">
                  <c:v>116.5136</c:v>
                </c:pt>
                <c:pt idx="131">
                  <c:v>114.7336</c:v>
                </c:pt>
                <c:pt idx="132">
                  <c:v>113.42449999999999</c:v>
                </c:pt>
                <c:pt idx="133">
                  <c:v>114.89100000000001</c:v>
                </c:pt>
                <c:pt idx="134">
                  <c:v>113.0117</c:v>
                </c:pt>
                <c:pt idx="135">
                  <c:v>110.008</c:v>
                </c:pt>
                <c:pt idx="136">
                  <c:v>110.24079999999999</c:v>
                </c:pt>
                <c:pt idx="137">
                  <c:v>107.8621</c:v>
                </c:pt>
                <c:pt idx="138">
                  <c:v>106.53570000000001</c:v>
                </c:pt>
                <c:pt idx="139">
                  <c:v>103.80589999999999</c:v>
                </c:pt>
                <c:pt idx="140">
                  <c:v>100.2747</c:v>
                </c:pt>
                <c:pt idx="141">
                  <c:v>99.297899999999998</c:v>
                </c:pt>
                <c:pt idx="142">
                  <c:v>102.2872</c:v>
                </c:pt>
                <c:pt idx="143">
                  <c:v>108.008</c:v>
                </c:pt>
                <c:pt idx="144">
                  <c:v>111.6896</c:v>
                </c:pt>
                <c:pt idx="145">
                  <c:v>106.5124</c:v>
                </c:pt>
                <c:pt idx="146">
                  <c:v>105.29470000000001</c:v>
                </c:pt>
                <c:pt idx="147">
                  <c:v>103.0506</c:v>
                </c:pt>
                <c:pt idx="148">
                  <c:v>101.4686</c:v>
                </c:pt>
                <c:pt idx="149">
                  <c:v>101.6836</c:v>
                </c:pt>
                <c:pt idx="150">
                  <c:v>99.377600000000001</c:v>
                </c:pt>
                <c:pt idx="151">
                  <c:v>97.046800000000005</c:v>
                </c:pt>
                <c:pt idx="152">
                  <c:v>95.123099999999994</c:v>
                </c:pt>
                <c:pt idx="153">
                  <c:v>93.1875</c:v>
                </c:pt>
                <c:pt idx="154">
                  <c:v>96.198800000000006</c:v>
                </c:pt>
                <c:pt idx="155">
                  <c:v>97.568100000000001</c:v>
                </c:pt>
                <c:pt idx="156">
                  <c:v>94.741900000000001</c:v>
                </c:pt>
                <c:pt idx="157">
                  <c:v>97.777900000000002</c:v>
                </c:pt>
                <c:pt idx="158">
                  <c:v>95.431200000000004</c:v>
                </c:pt>
                <c:pt idx="159">
                  <c:v>93.650499999999994</c:v>
                </c:pt>
                <c:pt idx="160">
                  <c:v>93.025599999999997</c:v>
                </c:pt>
                <c:pt idx="161">
                  <c:v>93.849199999999996</c:v>
                </c:pt>
                <c:pt idx="162">
                  <c:v>94.072900000000004</c:v>
                </c:pt>
                <c:pt idx="163">
                  <c:v>93.485799999999998</c:v>
                </c:pt>
                <c:pt idx="164">
                  <c:v>94.565899999999999</c:v>
                </c:pt>
                <c:pt idx="165">
                  <c:v>93.604900000000001</c:v>
                </c:pt>
                <c:pt idx="166">
                  <c:v>93.782499999999999</c:v>
                </c:pt>
                <c:pt idx="167">
                  <c:v>97.513999999999996</c:v>
                </c:pt>
                <c:pt idx="168">
                  <c:v>99.384699999999995</c:v>
                </c:pt>
                <c:pt idx="169">
                  <c:v>99.362700000000004</c:v>
                </c:pt>
                <c:pt idx="170">
                  <c:v>104.89230000000001</c:v>
                </c:pt>
                <c:pt idx="171">
                  <c:v>105.3257</c:v>
                </c:pt>
              </c:numCache>
            </c:numRef>
          </c:yVal>
          <c:smooth val="1"/>
        </c:ser>
        <c:dLbls>
          <c:showLegendKey val="0"/>
          <c:showVal val="0"/>
          <c:showCatName val="0"/>
          <c:showSerName val="0"/>
          <c:showPercent val="0"/>
          <c:showBubbleSize val="0"/>
        </c:dLbls>
        <c:axId val="435686040"/>
        <c:axId val="435686432"/>
      </c:scatterChart>
      <c:valAx>
        <c:axId val="435686040"/>
        <c:scaling>
          <c:orientation val="minMax"/>
          <c:max val="43466"/>
          <c:min val="26665"/>
        </c:scaling>
        <c:delete val="0"/>
        <c:axPos val="b"/>
        <c:numFmt formatCode="yyyy" sourceLinked="0"/>
        <c:majorTickMark val="none"/>
        <c:minorTickMark val="none"/>
        <c:tickLblPos val="nextTo"/>
        <c:spPr>
          <a:ln>
            <a:solidFill>
              <a:srgbClr val="53565A"/>
            </a:solidFill>
            <a:prstDash val="solid"/>
          </a:ln>
        </c:spPr>
        <c:txPr>
          <a:bodyPr/>
          <a:lstStyle/>
          <a:p>
            <a:pPr>
              <a:defRPr sz="800">
                <a:solidFill>
                  <a:srgbClr val="53565A"/>
                </a:solidFill>
                <a:latin typeface="Arial" panose="020B0604020202020204" pitchFamily="34" charset="0"/>
                <a:cs typeface="Arial" panose="020B0604020202020204" pitchFamily="34" charset="0"/>
              </a:defRPr>
            </a:pPr>
            <a:endParaRPr lang="en-US"/>
          </a:p>
        </c:txPr>
        <c:crossAx val="435686432"/>
        <c:crosses val="autoZero"/>
        <c:crossBetween val="midCat"/>
        <c:majorUnit val="1830"/>
      </c:valAx>
      <c:valAx>
        <c:axId val="435686432"/>
        <c:scaling>
          <c:orientation val="minMax"/>
          <c:min val="70"/>
        </c:scaling>
        <c:delete val="0"/>
        <c:axPos val="l"/>
        <c:numFmt formatCode="General" sourceLinked="1"/>
        <c:majorTickMark val="none"/>
        <c:minorTickMark val="none"/>
        <c:tickLblPos val="nextTo"/>
        <c:spPr>
          <a:ln>
            <a:solidFill>
              <a:srgbClr val="53565A"/>
            </a:solidFill>
            <a:prstDash val="solid"/>
          </a:ln>
        </c:spPr>
        <c:txPr>
          <a:bodyPr/>
          <a:lstStyle/>
          <a:p>
            <a:pPr>
              <a:defRPr sz="800">
                <a:solidFill>
                  <a:srgbClr val="53565A"/>
                </a:solidFill>
                <a:latin typeface="Arial" panose="020B0604020202020204" pitchFamily="34" charset="0"/>
                <a:cs typeface="Arial" panose="020B0604020202020204" pitchFamily="34" charset="0"/>
              </a:defRPr>
            </a:pPr>
            <a:endParaRPr lang="en-US"/>
          </a:p>
        </c:txPr>
        <c:crossAx val="435686040"/>
        <c:crosses val="autoZero"/>
        <c:crossBetween val="midCat"/>
        <c:majorUnit val="20"/>
      </c:valAx>
      <c:spPr>
        <a:noFill/>
      </c:spPr>
    </c:plotArea>
    <c:plotVisOnly val="1"/>
    <c:dispBlanksAs val="gap"/>
    <c:showDLblsOverMax val="0"/>
  </c:chart>
  <c:spPr>
    <a:noFill/>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1"/>
            <a:ext cx="3004496" cy="460419"/>
          </a:xfrm>
          <a:prstGeom prst="rect">
            <a:avLst/>
          </a:prstGeom>
          <a:noFill/>
          <a:ln w="9525">
            <a:noFill/>
            <a:miter lim="800000"/>
            <a:headEnd/>
            <a:tailEnd/>
          </a:ln>
          <a:effectLst/>
        </p:spPr>
        <p:txBody>
          <a:bodyPr vert="horz" wrap="square" lIns="94819" tIns="47410" rIns="94819" bIns="47410" numCol="1" anchor="t" anchorCtr="0" compatLnSpc="1">
            <a:prstTxWarp prst="textNoShape">
              <a:avLst/>
            </a:prstTxWarp>
          </a:bodyPr>
          <a:lstStyle>
            <a:lvl1pPr algn="l" defTabSz="948048">
              <a:defRPr sz="1300"/>
            </a:lvl1pPr>
          </a:lstStyle>
          <a:p>
            <a:endParaRPr lang="en-US" dirty="0"/>
          </a:p>
        </p:txBody>
      </p:sp>
      <p:sp>
        <p:nvSpPr>
          <p:cNvPr id="27651" name="Rectangle 3"/>
          <p:cNvSpPr>
            <a:spLocks noGrp="1" noChangeArrowheads="1"/>
          </p:cNvSpPr>
          <p:nvPr>
            <p:ph type="dt" idx="1"/>
          </p:nvPr>
        </p:nvSpPr>
        <p:spPr bwMode="auto">
          <a:xfrm>
            <a:off x="3928082" y="1"/>
            <a:ext cx="3004496" cy="460419"/>
          </a:xfrm>
          <a:prstGeom prst="rect">
            <a:avLst/>
          </a:prstGeom>
          <a:noFill/>
          <a:ln w="9525">
            <a:noFill/>
            <a:miter lim="800000"/>
            <a:headEnd/>
            <a:tailEnd/>
          </a:ln>
          <a:effectLst/>
        </p:spPr>
        <p:txBody>
          <a:bodyPr vert="horz" wrap="square" lIns="94819" tIns="47410" rIns="94819" bIns="47410" numCol="1" anchor="t" anchorCtr="0" compatLnSpc="1">
            <a:prstTxWarp prst="textNoShape">
              <a:avLst/>
            </a:prstTxWarp>
          </a:bodyPr>
          <a:lstStyle>
            <a:lvl1pPr algn="r" defTabSz="948048">
              <a:defRPr sz="1300"/>
            </a:lvl1pPr>
          </a:lstStyle>
          <a:p>
            <a:endParaRPr lang="en-US" dirty="0"/>
          </a:p>
        </p:txBody>
      </p:sp>
      <p:sp>
        <p:nvSpPr>
          <p:cNvPr id="27652" name="Rectangle 4"/>
          <p:cNvSpPr>
            <a:spLocks noGrp="1" noRot="1" noChangeAspect="1" noChangeArrowheads="1" noTextEdit="1"/>
          </p:cNvSpPr>
          <p:nvPr>
            <p:ph type="sldImg" idx="2"/>
          </p:nvPr>
        </p:nvSpPr>
        <p:spPr bwMode="auto">
          <a:xfrm>
            <a:off x="969963" y="692150"/>
            <a:ext cx="4994275" cy="3457575"/>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693097" y="4379891"/>
            <a:ext cx="5548009" cy="4148205"/>
          </a:xfrm>
          <a:prstGeom prst="rect">
            <a:avLst/>
          </a:prstGeom>
          <a:noFill/>
          <a:ln w="9525">
            <a:noFill/>
            <a:miter lim="800000"/>
            <a:headEnd/>
            <a:tailEnd/>
          </a:ln>
          <a:effectLst/>
        </p:spPr>
        <p:txBody>
          <a:bodyPr vert="horz" wrap="square" lIns="94819" tIns="47410" rIns="94819" bIns="474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4" name="Rectangle 6"/>
          <p:cNvSpPr>
            <a:spLocks noGrp="1" noChangeArrowheads="1"/>
          </p:cNvSpPr>
          <p:nvPr>
            <p:ph type="ftr" sz="quarter" idx="4"/>
          </p:nvPr>
        </p:nvSpPr>
        <p:spPr bwMode="auto">
          <a:xfrm>
            <a:off x="1" y="8758305"/>
            <a:ext cx="3004496" cy="460419"/>
          </a:xfrm>
          <a:prstGeom prst="rect">
            <a:avLst/>
          </a:prstGeom>
          <a:noFill/>
          <a:ln w="9525">
            <a:noFill/>
            <a:miter lim="800000"/>
            <a:headEnd/>
            <a:tailEnd/>
          </a:ln>
          <a:effectLst/>
        </p:spPr>
        <p:txBody>
          <a:bodyPr vert="horz" wrap="square" lIns="94819" tIns="47410" rIns="94819" bIns="47410" numCol="1" anchor="b" anchorCtr="0" compatLnSpc="1">
            <a:prstTxWarp prst="textNoShape">
              <a:avLst/>
            </a:prstTxWarp>
          </a:bodyPr>
          <a:lstStyle>
            <a:lvl1pPr algn="l" defTabSz="948048">
              <a:defRPr sz="1300"/>
            </a:lvl1pPr>
          </a:lstStyle>
          <a:p>
            <a:endParaRPr lang="en-US" dirty="0"/>
          </a:p>
        </p:txBody>
      </p:sp>
      <p:sp>
        <p:nvSpPr>
          <p:cNvPr id="27655" name="Rectangle 7"/>
          <p:cNvSpPr>
            <a:spLocks noGrp="1" noChangeArrowheads="1"/>
          </p:cNvSpPr>
          <p:nvPr>
            <p:ph type="sldNum" sz="quarter" idx="5"/>
          </p:nvPr>
        </p:nvSpPr>
        <p:spPr bwMode="auto">
          <a:xfrm>
            <a:off x="3928082" y="8758305"/>
            <a:ext cx="3004496" cy="460419"/>
          </a:xfrm>
          <a:prstGeom prst="rect">
            <a:avLst/>
          </a:prstGeom>
          <a:noFill/>
          <a:ln w="9525">
            <a:noFill/>
            <a:miter lim="800000"/>
            <a:headEnd/>
            <a:tailEnd/>
          </a:ln>
          <a:effectLst/>
        </p:spPr>
        <p:txBody>
          <a:bodyPr vert="horz" wrap="square" lIns="94819" tIns="47410" rIns="94819" bIns="47410" numCol="1" anchor="b" anchorCtr="0" compatLnSpc="1">
            <a:prstTxWarp prst="textNoShape">
              <a:avLst/>
            </a:prstTxWarp>
          </a:bodyPr>
          <a:lstStyle>
            <a:lvl1pPr algn="r" defTabSz="948048">
              <a:defRPr sz="1300"/>
            </a:lvl1pPr>
          </a:lstStyle>
          <a:p>
            <a:fld id="{ED2BCCE6-2D1B-4B0E-B27E-ABAB231364F2}" type="slidenum">
              <a:rPr lang="en-US"/>
              <a:pPr/>
              <a:t>‹#›</a:t>
            </a:fld>
            <a:endParaRPr lang="en-US" dirty="0"/>
          </a:p>
        </p:txBody>
      </p:sp>
    </p:spTree>
    <p:extLst>
      <p:ext uri="{BB962C8B-B14F-4D97-AF65-F5344CB8AC3E}">
        <p14:creationId xmlns:p14="http://schemas.microsoft.com/office/powerpoint/2010/main" val="40812505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9963" y="692150"/>
            <a:ext cx="4994275"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2BCCE6-2D1B-4B0E-B27E-ABAB231364F2}" type="slidenum">
              <a:rPr lang="en-US" smtClean="0"/>
              <a:pPr/>
              <a:t>1</a:t>
            </a:fld>
            <a:endParaRPr lang="en-US" dirty="0"/>
          </a:p>
        </p:txBody>
      </p:sp>
    </p:spTree>
    <p:extLst>
      <p:ext uri="{BB962C8B-B14F-4D97-AF65-F5344CB8AC3E}">
        <p14:creationId xmlns:p14="http://schemas.microsoft.com/office/powerpoint/2010/main" val="32436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9963" y="692150"/>
            <a:ext cx="4994275"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2BCCE6-2D1B-4B0E-B27E-ABAB231364F2}" type="slidenum">
              <a:rPr lang="en-US" smtClean="0"/>
              <a:pPr/>
              <a:t>2</a:t>
            </a:fld>
            <a:endParaRPr lang="en-US" dirty="0"/>
          </a:p>
        </p:txBody>
      </p:sp>
    </p:spTree>
    <p:extLst>
      <p:ext uri="{BB962C8B-B14F-4D97-AF65-F5344CB8AC3E}">
        <p14:creationId xmlns:p14="http://schemas.microsoft.com/office/powerpoint/2010/main" val="440449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6BE904-9CAF-4A83-84B2-5AF6F3FE1E2B}" type="slidenum">
              <a:rPr lang="en-US"/>
              <a:pPr/>
              <a:t>3</a:t>
            </a:fld>
            <a:endParaRPr lang="en-US" dirty="0"/>
          </a:p>
        </p:txBody>
      </p:sp>
      <p:sp>
        <p:nvSpPr>
          <p:cNvPr id="251906" name="Rectangle 2"/>
          <p:cNvSpPr>
            <a:spLocks noGrp="1" noRot="1" noChangeAspect="1" noChangeArrowheads="1" noTextEdit="1"/>
          </p:cNvSpPr>
          <p:nvPr>
            <p:ph type="sldImg"/>
          </p:nvPr>
        </p:nvSpPr>
        <p:spPr>
          <a:xfrm>
            <a:off x="969963" y="692150"/>
            <a:ext cx="4994275" cy="3457575"/>
          </a:xfrm>
          <a:ln/>
        </p:spPr>
      </p:sp>
      <p:sp>
        <p:nvSpPr>
          <p:cNvPr id="251907"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2147108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7EA8F5-B0CC-437D-854D-8718309B181C}" type="slidenum">
              <a:rPr lang="en-US"/>
              <a:pPr/>
              <a:t>4</a:t>
            </a:fld>
            <a:endParaRPr lang="en-US" dirty="0"/>
          </a:p>
        </p:txBody>
      </p:sp>
      <p:sp>
        <p:nvSpPr>
          <p:cNvPr id="256002" name="Rectangle 2"/>
          <p:cNvSpPr>
            <a:spLocks noGrp="1" noRot="1" noChangeAspect="1" noChangeArrowheads="1" noTextEdit="1"/>
          </p:cNvSpPr>
          <p:nvPr>
            <p:ph type="sldImg"/>
          </p:nvPr>
        </p:nvSpPr>
        <p:spPr>
          <a:xfrm>
            <a:off x="969963" y="692150"/>
            <a:ext cx="4994275" cy="3457575"/>
          </a:xfrm>
          <a:ln/>
        </p:spPr>
      </p:sp>
      <p:sp>
        <p:nvSpPr>
          <p:cNvPr id="256003" name="Rectangle 3"/>
          <p:cNvSpPr>
            <a:spLocks noGrp="1" noChangeArrowheads="1"/>
          </p:cNvSpPr>
          <p:nvPr>
            <p:ph type="body" idx="1"/>
          </p:nvPr>
        </p:nvSpPr>
        <p:spPr/>
        <p:txBody>
          <a:bodyPr/>
          <a:lstStyle/>
          <a:p>
            <a:endParaRPr lang="en-AU" dirty="0"/>
          </a:p>
        </p:txBody>
      </p:sp>
    </p:spTree>
    <p:extLst>
      <p:ext uri="{BB962C8B-B14F-4D97-AF65-F5344CB8AC3E}">
        <p14:creationId xmlns:p14="http://schemas.microsoft.com/office/powerpoint/2010/main" val="81546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9963" y="692150"/>
            <a:ext cx="4994275"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2BCCE6-2D1B-4B0E-B27E-ABAB231364F2}" type="slidenum">
              <a:rPr lang="en-US" smtClean="0"/>
              <a:pPr/>
              <a:t>5</a:t>
            </a:fld>
            <a:endParaRPr lang="en-US" dirty="0"/>
          </a:p>
        </p:txBody>
      </p:sp>
    </p:spTree>
    <p:extLst>
      <p:ext uri="{BB962C8B-B14F-4D97-AF65-F5344CB8AC3E}">
        <p14:creationId xmlns:p14="http://schemas.microsoft.com/office/powerpoint/2010/main" val="440449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9963" y="692150"/>
            <a:ext cx="4994275"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2BCCE6-2D1B-4B0E-B27E-ABAB231364F2}" type="slidenum">
              <a:rPr lang="en-US" smtClean="0"/>
              <a:pPr/>
              <a:t>8</a:t>
            </a:fld>
            <a:endParaRPr lang="en-US" dirty="0"/>
          </a:p>
        </p:txBody>
      </p:sp>
    </p:spTree>
    <p:extLst>
      <p:ext uri="{BB962C8B-B14F-4D97-AF65-F5344CB8AC3E}">
        <p14:creationId xmlns:p14="http://schemas.microsoft.com/office/powerpoint/2010/main" val="440449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9963" y="692150"/>
            <a:ext cx="4994275"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2BCCE6-2D1B-4B0E-B27E-ABAB231364F2}" type="slidenum">
              <a:rPr lang="en-US" smtClean="0"/>
              <a:pPr/>
              <a:t>13</a:t>
            </a:fld>
            <a:endParaRPr lang="en-US" dirty="0"/>
          </a:p>
        </p:txBody>
      </p:sp>
    </p:spTree>
    <p:extLst>
      <p:ext uri="{BB962C8B-B14F-4D97-AF65-F5344CB8AC3E}">
        <p14:creationId xmlns:p14="http://schemas.microsoft.com/office/powerpoint/2010/main" val="440449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969963" y="692150"/>
            <a:ext cx="4994275" cy="3457575"/>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530" eaLnBrk="0" hangingPunct="0">
              <a:spcBef>
                <a:spcPct val="30000"/>
              </a:spcBef>
              <a:defRPr sz="1200">
                <a:solidFill>
                  <a:schemeClr val="tx1"/>
                </a:solidFill>
                <a:latin typeface="Arial" charset="0"/>
              </a:defRPr>
            </a:lvl1pPr>
            <a:lvl2pPr marL="735966" indent="-283064" defTabSz="921530" eaLnBrk="0" hangingPunct="0">
              <a:spcBef>
                <a:spcPct val="30000"/>
              </a:spcBef>
              <a:defRPr sz="1200">
                <a:solidFill>
                  <a:schemeClr val="tx1"/>
                </a:solidFill>
                <a:latin typeface="Arial" charset="0"/>
              </a:defRPr>
            </a:lvl2pPr>
            <a:lvl3pPr marL="1132256" indent="-226451" defTabSz="921530" eaLnBrk="0" hangingPunct="0">
              <a:spcBef>
                <a:spcPct val="30000"/>
              </a:spcBef>
              <a:defRPr sz="1200">
                <a:solidFill>
                  <a:schemeClr val="tx1"/>
                </a:solidFill>
                <a:latin typeface="Arial" charset="0"/>
              </a:defRPr>
            </a:lvl3pPr>
            <a:lvl4pPr marL="1585158" indent="-226451" defTabSz="921530" eaLnBrk="0" hangingPunct="0">
              <a:spcBef>
                <a:spcPct val="30000"/>
              </a:spcBef>
              <a:defRPr sz="1200">
                <a:solidFill>
                  <a:schemeClr val="tx1"/>
                </a:solidFill>
                <a:latin typeface="Arial" charset="0"/>
              </a:defRPr>
            </a:lvl4pPr>
            <a:lvl5pPr marL="2038060" indent="-226451" defTabSz="921530" eaLnBrk="0" hangingPunct="0">
              <a:spcBef>
                <a:spcPct val="30000"/>
              </a:spcBef>
              <a:defRPr sz="1200">
                <a:solidFill>
                  <a:schemeClr val="tx1"/>
                </a:solidFill>
                <a:latin typeface="Arial" charset="0"/>
              </a:defRPr>
            </a:lvl5pPr>
            <a:lvl6pPr marL="2490963" indent="-226451" defTabSz="921530" eaLnBrk="0" fontAlgn="base" hangingPunct="0">
              <a:spcBef>
                <a:spcPct val="30000"/>
              </a:spcBef>
              <a:spcAft>
                <a:spcPct val="0"/>
              </a:spcAft>
              <a:defRPr sz="1200">
                <a:solidFill>
                  <a:schemeClr val="tx1"/>
                </a:solidFill>
                <a:latin typeface="Arial" charset="0"/>
              </a:defRPr>
            </a:lvl6pPr>
            <a:lvl7pPr marL="2943865" indent="-226451" defTabSz="921530" eaLnBrk="0" fontAlgn="base" hangingPunct="0">
              <a:spcBef>
                <a:spcPct val="30000"/>
              </a:spcBef>
              <a:spcAft>
                <a:spcPct val="0"/>
              </a:spcAft>
              <a:defRPr sz="1200">
                <a:solidFill>
                  <a:schemeClr val="tx1"/>
                </a:solidFill>
                <a:latin typeface="Arial" charset="0"/>
              </a:defRPr>
            </a:lvl7pPr>
            <a:lvl8pPr marL="3396767" indent="-226451" defTabSz="921530" eaLnBrk="0" fontAlgn="base" hangingPunct="0">
              <a:spcBef>
                <a:spcPct val="30000"/>
              </a:spcBef>
              <a:spcAft>
                <a:spcPct val="0"/>
              </a:spcAft>
              <a:defRPr sz="1200">
                <a:solidFill>
                  <a:schemeClr val="tx1"/>
                </a:solidFill>
                <a:latin typeface="Arial" charset="0"/>
              </a:defRPr>
            </a:lvl8pPr>
            <a:lvl9pPr marL="3849670" indent="-226451" defTabSz="92153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20E3F04-2593-4FFF-B51D-5BF245147F42}" type="slidenum">
              <a:rPr lang="en-US" altLang="en-US" smtClean="0">
                <a:solidFill>
                  <a:prstClr val="black"/>
                </a:solidFill>
              </a:rPr>
              <a:pPr eaLnBrk="1" hangingPunct="1">
                <a:spcBef>
                  <a:spcPct val="0"/>
                </a:spcBef>
              </a:pPr>
              <a:t>15</a:t>
            </a:fld>
            <a:endParaRPr lang="en-US" altLang="en-US" dirty="0" smtClean="0">
              <a:solidFill>
                <a:prstClr val="black"/>
              </a:solidFill>
            </a:endParaRPr>
          </a:p>
        </p:txBody>
      </p:sp>
    </p:spTree>
    <p:extLst>
      <p:ext uri="{BB962C8B-B14F-4D97-AF65-F5344CB8AC3E}">
        <p14:creationId xmlns:p14="http://schemas.microsoft.com/office/powerpoint/2010/main" val="2393273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6" name="Round Single Corner Rectangle 5"/>
          <p:cNvSpPr/>
          <p:nvPr userDrawn="1"/>
        </p:nvSpPr>
        <p:spPr bwMode="ltGray">
          <a:xfrm flipV="1">
            <a:off x="2" y="-1"/>
            <a:ext cx="9561512" cy="1020763"/>
          </a:xfrm>
          <a:prstGeom prst="round1Rect">
            <a:avLst/>
          </a:prstGeom>
          <a:gradFill flip="none" rotWithShape="1">
            <a:gsLst>
              <a:gs pos="0">
                <a:srgbClr val="336699"/>
              </a:gs>
              <a:gs pos="35000">
                <a:srgbClr val="0070C0"/>
              </a:gs>
              <a:gs pos="100000">
                <a:srgbClr val="66CC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9"/>
          <p:cNvSpPr txBox="1">
            <a:spLocks noChangeArrowheads="1"/>
          </p:cNvSpPr>
          <p:nvPr userDrawn="1"/>
        </p:nvSpPr>
        <p:spPr bwMode="black">
          <a:xfrm>
            <a:off x="251715" y="557213"/>
            <a:ext cx="19175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en-US" altLang="en-US" sz="1600" dirty="0">
                <a:solidFill>
                  <a:schemeClr val="bg1"/>
                </a:solidFill>
              </a:rPr>
              <a:t>Commercial </a:t>
            </a:r>
            <a:r>
              <a:rPr lang="en-US" altLang="en-US" sz="1600" dirty="0" smtClean="0">
                <a:solidFill>
                  <a:schemeClr val="bg1"/>
                </a:solidFill>
              </a:rPr>
              <a:t>Bank</a:t>
            </a:r>
            <a:endParaRPr lang="en-US" altLang="en-US" sz="1600" dirty="0">
              <a:solidFill>
                <a:schemeClr val="bg1"/>
              </a:solidFill>
            </a:endParaRPr>
          </a:p>
        </p:txBody>
      </p:sp>
      <p:pic>
        <p:nvPicPr>
          <p:cNvPr id="10" name="Picture 9" descr="Citi_wr_r.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black">
          <a:xfrm>
            <a:off x="8550150" y="365127"/>
            <a:ext cx="79533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ound Single Corner Rectangle 3"/>
          <p:cNvSpPr/>
          <p:nvPr userDrawn="1"/>
        </p:nvSpPr>
        <p:spPr bwMode="ltGray">
          <a:xfrm flipV="1">
            <a:off x="2" y="-1"/>
            <a:ext cx="9561512" cy="1020763"/>
          </a:xfrm>
          <a:prstGeom prst="round1Rect">
            <a:avLst/>
          </a:prstGeom>
          <a:gradFill flip="none" rotWithShape="1">
            <a:gsLst>
              <a:gs pos="0">
                <a:srgbClr val="336699"/>
              </a:gs>
              <a:gs pos="35000">
                <a:srgbClr val="0070C0"/>
              </a:gs>
              <a:gs pos="100000">
                <a:srgbClr val="66CC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a:spLocks noChangeArrowheads="1"/>
          </p:cNvSpPr>
          <p:nvPr userDrawn="1"/>
        </p:nvSpPr>
        <p:spPr bwMode="auto">
          <a:xfrm>
            <a:off x="246115" y="6494467"/>
            <a:ext cx="1598515" cy="307777"/>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b="0" dirty="0" smtClean="0">
                <a:solidFill>
                  <a:srgbClr val="003399"/>
                </a:solidFill>
              </a:rPr>
              <a:t>Commercial Bank</a:t>
            </a:r>
          </a:p>
        </p:txBody>
      </p:sp>
      <p:pic>
        <p:nvPicPr>
          <p:cNvPr id="6" name="Picture 27" descr="Citi_c_r_4_300.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432" y="6248404"/>
            <a:ext cx="8112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5"/>
          <p:cNvSpPr>
            <a:spLocks noGrp="1" noChangeArrowheads="1"/>
          </p:cNvSpPr>
          <p:nvPr>
            <p:ph type="sldNum" sz="quarter" idx="10"/>
          </p:nvPr>
        </p:nvSpPr>
        <p:spPr bwMode="black">
          <a:xfrm>
            <a:off x="5182991" y="6511925"/>
            <a:ext cx="346075" cy="274638"/>
          </a:xfrm>
          <a:prstGeom prst="rect">
            <a:avLst/>
          </a:prstGeom>
          <a:ln>
            <a:miter lim="800000"/>
            <a:headEnd/>
            <a:tailEnd/>
          </a:ln>
        </p:spPr>
        <p:txBody>
          <a:bodyPr vert="horz" wrap="square" lIns="0" tIns="0" rIns="0" bIns="0" numCol="1" anchor="ctr" anchorCtr="0" compatLnSpc="1">
            <a:prstTxWarp prst="textNoShape">
              <a:avLst/>
            </a:prstTxWarp>
          </a:bodyPr>
          <a:lstStyle>
            <a:lvl1pPr algn="l">
              <a:defRPr sz="900">
                <a:solidFill>
                  <a:schemeClr val="tx1"/>
                </a:solidFill>
                <a:latin typeface="Arial" pitchFamily="34" charset="0"/>
                <a:cs typeface="+mn-cs"/>
              </a:defRPr>
            </a:lvl1pPr>
          </a:lstStyle>
          <a:p>
            <a:pPr>
              <a:defRPr/>
            </a:pPr>
            <a:fld id="{B6B1A286-0EF2-4987-B7E7-E0129241A22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Round Single Corner Rectangle 3"/>
          <p:cNvSpPr/>
          <p:nvPr userDrawn="1"/>
        </p:nvSpPr>
        <p:spPr bwMode="ltGray">
          <a:xfrm flipV="1">
            <a:off x="2" y="-1"/>
            <a:ext cx="9561512" cy="1020763"/>
          </a:xfrm>
          <a:prstGeom prst="round1Rect">
            <a:avLst/>
          </a:prstGeom>
          <a:gradFill flip="none" rotWithShape="1">
            <a:gsLst>
              <a:gs pos="0">
                <a:srgbClr val="336699"/>
              </a:gs>
              <a:gs pos="35000">
                <a:srgbClr val="0070C0"/>
              </a:gs>
              <a:gs pos="100000">
                <a:srgbClr val="66CC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a:spLocks noChangeArrowheads="1"/>
          </p:cNvSpPr>
          <p:nvPr userDrawn="1"/>
        </p:nvSpPr>
        <p:spPr bwMode="auto">
          <a:xfrm>
            <a:off x="246115" y="6494467"/>
            <a:ext cx="1598515" cy="307777"/>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b="0" dirty="0" smtClean="0">
                <a:solidFill>
                  <a:srgbClr val="003399"/>
                </a:solidFill>
              </a:rPr>
              <a:t>Commercial Bank</a:t>
            </a:r>
          </a:p>
        </p:txBody>
      </p:sp>
      <p:pic>
        <p:nvPicPr>
          <p:cNvPr id="6" name="Picture 27" descr="Citi_c_r_4_300.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432" y="6248404"/>
            <a:ext cx="8112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5"/>
          <p:cNvSpPr>
            <a:spLocks noGrp="1" noChangeArrowheads="1"/>
          </p:cNvSpPr>
          <p:nvPr>
            <p:ph type="sldNum" sz="quarter" idx="10"/>
          </p:nvPr>
        </p:nvSpPr>
        <p:spPr bwMode="black">
          <a:xfrm>
            <a:off x="5182991" y="6511925"/>
            <a:ext cx="346075" cy="274638"/>
          </a:xfrm>
          <a:prstGeom prst="rect">
            <a:avLst/>
          </a:prstGeom>
          <a:ln>
            <a:miter lim="800000"/>
            <a:headEnd/>
            <a:tailEnd/>
          </a:ln>
        </p:spPr>
        <p:txBody>
          <a:bodyPr vert="horz" wrap="square" lIns="0" tIns="0" rIns="0" bIns="0" numCol="1" anchor="ctr" anchorCtr="0" compatLnSpc="1">
            <a:prstTxWarp prst="textNoShape">
              <a:avLst/>
            </a:prstTxWarp>
          </a:bodyPr>
          <a:lstStyle>
            <a:lvl1pPr algn="l">
              <a:defRPr sz="900">
                <a:solidFill>
                  <a:schemeClr val="tx1"/>
                </a:solidFill>
                <a:latin typeface="Arial" pitchFamily="34" charset="0"/>
                <a:cs typeface="+mn-cs"/>
              </a:defRPr>
            </a:lvl1pPr>
          </a:lstStyle>
          <a:p>
            <a:pPr>
              <a:defRPr/>
            </a:pPr>
            <a:fld id="{B6B1A286-0EF2-4987-B7E7-E0129241A22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Round Single Corner Rectangle 3"/>
          <p:cNvSpPr/>
          <p:nvPr userDrawn="1"/>
        </p:nvSpPr>
        <p:spPr bwMode="ltGray">
          <a:xfrm flipV="1">
            <a:off x="2" y="-1"/>
            <a:ext cx="9561512" cy="1020763"/>
          </a:xfrm>
          <a:prstGeom prst="round1Rect">
            <a:avLst/>
          </a:prstGeom>
          <a:gradFill flip="none" rotWithShape="1">
            <a:gsLst>
              <a:gs pos="0">
                <a:srgbClr val="336699"/>
              </a:gs>
              <a:gs pos="35000">
                <a:srgbClr val="0070C0"/>
              </a:gs>
              <a:gs pos="100000">
                <a:srgbClr val="66CC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a:spLocks noChangeArrowheads="1"/>
          </p:cNvSpPr>
          <p:nvPr userDrawn="1"/>
        </p:nvSpPr>
        <p:spPr bwMode="auto">
          <a:xfrm>
            <a:off x="246115" y="6494467"/>
            <a:ext cx="1598515" cy="307777"/>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b="0" dirty="0" smtClean="0">
                <a:solidFill>
                  <a:srgbClr val="003399"/>
                </a:solidFill>
              </a:rPr>
              <a:t>Commercial Bank</a:t>
            </a:r>
          </a:p>
        </p:txBody>
      </p:sp>
      <p:pic>
        <p:nvPicPr>
          <p:cNvPr id="6" name="Picture 27" descr="Citi_c_r_4_300.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432" y="6248404"/>
            <a:ext cx="8112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5"/>
          <p:cNvSpPr>
            <a:spLocks noGrp="1" noChangeArrowheads="1"/>
          </p:cNvSpPr>
          <p:nvPr>
            <p:ph type="sldNum" sz="quarter" idx="10"/>
          </p:nvPr>
        </p:nvSpPr>
        <p:spPr bwMode="black">
          <a:xfrm>
            <a:off x="5182991" y="6511925"/>
            <a:ext cx="346075" cy="274638"/>
          </a:xfrm>
          <a:prstGeom prst="rect">
            <a:avLst/>
          </a:prstGeom>
          <a:ln>
            <a:miter lim="800000"/>
            <a:headEnd/>
            <a:tailEnd/>
          </a:ln>
        </p:spPr>
        <p:txBody>
          <a:bodyPr vert="horz" wrap="square" lIns="0" tIns="0" rIns="0" bIns="0" numCol="1" anchor="ctr" anchorCtr="0" compatLnSpc="1">
            <a:prstTxWarp prst="textNoShape">
              <a:avLst/>
            </a:prstTxWarp>
          </a:bodyPr>
          <a:lstStyle>
            <a:lvl1pPr algn="l">
              <a:defRPr sz="900">
                <a:solidFill>
                  <a:schemeClr val="tx1"/>
                </a:solidFill>
                <a:latin typeface="Arial" pitchFamily="34" charset="0"/>
                <a:cs typeface="+mn-cs"/>
              </a:defRPr>
            </a:lvl1pPr>
          </a:lstStyle>
          <a:p>
            <a:pPr>
              <a:defRPr/>
            </a:pPr>
            <a:fld id="{B6B1A286-0EF2-4987-B7E7-E0129241A22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Round Single Corner Rectangle 3"/>
          <p:cNvSpPr/>
          <p:nvPr userDrawn="1"/>
        </p:nvSpPr>
        <p:spPr bwMode="ltGray">
          <a:xfrm flipV="1">
            <a:off x="2" y="-1"/>
            <a:ext cx="9561512" cy="1020763"/>
          </a:xfrm>
          <a:prstGeom prst="round1Rect">
            <a:avLst/>
          </a:prstGeom>
          <a:gradFill flip="none" rotWithShape="1">
            <a:gsLst>
              <a:gs pos="0">
                <a:srgbClr val="336699"/>
              </a:gs>
              <a:gs pos="35000">
                <a:srgbClr val="0070C0"/>
              </a:gs>
              <a:gs pos="100000">
                <a:srgbClr val="66CC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a:spLocks noChangeArrowheads="1"/>
          </p:cNvSpPr>
          <p:nvPr userDrawn="1"/>
        </p:nvSpPr>
        <p:spPr bwMode="auto">
          <a:xfrm>
            <a:off x="246115" y="6494467"/>
            <a:ext cx="1598515" cy="307777"/>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b="0" dirty="0" smtClean="0">
                <a:solidFill>
                  <a:srgbClr val="003399"/>
                </a:solidFill>
              </a:rPr>
              <a:t>Commercial Bank</a:t>
            </a:r>
          </a:p>
        </p:txBody>
      </p:sp>
      <p:pic>
        <p:nvPicPr>
          <p:cNvPr id="6" name="Picture 27" descr="Citi_c_r_4_300.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432" y="6248404"/>
            <a:ext cx="8112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5"/>
          <p:cNvSpPr>
            <a:spLocks noGrp="1" noChangeArrowheads="1"/>
          </p:cNvSpPr>
          <p:nvPr>
            <p:ph type="sldNum" sz="quarter" idx="10"/>
          </p:nvPr>
        </p:nvSpPr>
        <p:spPr bwMode="black">
          <a:xfrm>
            <a:off x="5182991" y="6511925"/>
            <a:ext cx="346075" cy="274638"/>
          </a:xfrm>
          <a:prstGeom prst="rect">
            <a:avLst/>
          </a:prstGeom>
          <a:ln>
            <a:miter lim="800000"/>
            <a:headEnd/>
            <a:tailEnd/>
          </a:ln>
        </p:spPr>
        <p:txBody>
          <a:bodyPr vert="horz" wrap="square" lIns="0" tIns="0" rIns="0" bIns="0" numCol="1" anchor="ctr" anchorCtr="0" compatLnSpc="1">
            <a:prstTxWarp prst="textNoShape">
              <a:avLst/>
            </a:prstTxWarp>
          </a:bodyPr>
          <a:lstStyle>
            <a:lvl1pPr algn="l">
              <a:defRPr sz="900">
                <a:solidFill>
                  <a:schemeClr val="tx1"/>
                </a:solidFill>
                <a:latin typeface="Arial" pitchFamily="34" charset="0"/>
                <a:cs typeface="+mn-cs"/>
              </a:defRPr>
            </a:lvl1pPr>
          </a:lstStyle>
          <a:p>
            <a:pPr>
              <a:defRPr/>
            </a:pPr>
            <a:fld id="{B6B1A286-0EF2-4987-B7E7-E0129241A22C}"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5" name="Round Single Corner Rectangle 4"/>
          <p:cNvSpPr/>
          <p:nvPr userDrawn="1"/>
        </p:nvSpPr>
        <p:spPr bwMode="ltGray">
          <a:xfrm flipV="1">
            <a:off x="2" y="-1"/>
            <a:ext cx="9561512" cy="1020763"/>
          </a:xfrm>
          <a:prstGeom prst="round1Rect">
            <a:avLst/>
          </a:prstGeom>
          <a:gradFill flip="none" rotWithShape="1">
            <a:gsLst>
              <a:gs pos="0">
                <a:srgbClr val="336699"/>
              </a:gs>
              <a:gs pos="35000">
                <a:srgbClr val="0070C0"/>
              </a:gs>
              <a:gs pos="100000">
                <a:srgbClr val="66CC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a:spLocks noChangeArrowheads="1"/>
          </p:cNvSpPr>
          <p:nvPr userDrawn="1"/>
        </p:nvSpPr>
        <p:spPr bwMode="auto">
          <a:xfrm>
            <a:off x="246115" y="6494467"/>
            <a:ext cx="1598515" cy="307777"/>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b="0" dirty="0" smtClean="0">
                <a:solidFill>
                  <a:srgbClr val="003399"/>
                </a:solidFill>
              </a:rPr>
              <a:t>Commercial Bank</a:t>
            </a:r>
          </a:p>
        </p:txBody>
      </p:sp>
      <p:pic>
        <p:nvPicPr>
          <p:cNvPr id="7" name="Picture 27" descr="Citi_c_r_4_300.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432" y="6248404"/>
            <a:ext cx="8112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5"/>
          <p:cNvSpPr>
            <a:spLocks noGrp="1" noChangeArrowheads="1"/>
          </p:cNvSpPr>
          <p:nvPr>
            <p:ph type="sldNum" sz="quarter" idx="10"/>
          </p:nvPr>
        </p:nvSpPr>
        <p:spPr bwMode="black">
          <a:xfrm>
            <a:off x="5182991" y="6511925"/>
            <a:ext cx="346075" cy="274638"/>
          </a:xfrm>
          <a:prstGeom prst="rect">
            <a:avLst/>
          </a:prstGeom>
          <a:ln>
            <a:miter lim="800000"/>
            <a:headEnd/>
            <a:tailEnd/>
          </a:ln>
        </p:spPr>
        <p:txBody>
          <a:bodyPr vert="horz" wrap="square" lIns="0" tIns="0" rIns="0" bIns="0" numCol="1" anchor="ctr" anchorCtr="0" compatLnSpc="1">
            <a:prstTxWarp prst="textNoShape">
              <a:avLst/>
            </a:prstTxWarp>
          </a:bodyPr>
          <a:lstStyle>
            <a:lvl1pPr algn="l">
              <a:defRPr sz="900">
                <a:solidFill>
                  <a:schemeClr val="tx1"/>
                </a:solidFill>
                <a:latin typeface="Arial" pitchFamily="34" charset="0"/>
                <a:cs typeface="+mn-cs"/>
              </a:defRPr>
            </a:lvl1pPr>
          </a:lstStyle>
          <a:p>
            <a:pPr>
              <a:defRPr/>
            </a:pPr>
            <a:fld id="{B6B1A286-0EF2-4987-B7E7-E0129241A22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ound Single Corner Rectangle 8"/>
          <p:cNvSpPr/>
          <p:nvPr userDrawn="1"/>
        </p:nvSpPr>
        <p:spPr bwMode="ltGray">
          <a:xfrm flipV="1">
            <a:off x="2" y="-1"/>
            <a:ext cx="9561512" cy="1020763"/>
          </a:xfrm>
          <a:prstGeom prst="round1Rect">
            <a:avLst/>
          </a:prstGeom>
          <a:gradFill flip="none" rotWithShape="1">
            <a:gsLst>
              <a:gs pos="0">
                <a:srgbClr val="336699"/>
              </a:gs>
              <a:gs pos="35000">
                <a:srgbClr val="0070C0"/>
              </a:gs>
              <a:gs pos="100000">
                <a:srgbClr val="66CC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a:spLocks noChangeArrowheads="1"/>
          </p:cNvSpPr>
          <p:nvPr userDrawn="1"/>
        </p:nvSpPr>
        <p:spPr bwMode="auto">
          <a:xfrm>
            <a:off x="246115" y="6494467"/>
            <a:ext cx="1598515" cy="307777"/>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b="0" dirty="0" smtClean="0">
                <a:solidFill>
                  <a:srgbClr val="003399"/>
                </a:solidFill>
              </a:rPr>
              <a:t>Commercial Bank</a:t>
            </a:r>
          </a:p>
        </p:txBody>
      </p:sp>
      <p:pic>
        <p:nvPicPr>
          <p:cNvPr id="11" name="Picture 27" descr="Citi_c_r_4_300.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432" y="6248404"/>
            <a:ext cx="8112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5"/>
          <p:cNvSpPr>
            <a:spLocks noGrp="1" noChangeArrowheads="1"/>
          </p:cNvSpPr>
          <p:nvPr>
            <p:ph type="sldNum" sz="quarter" idx="10"/>
          </p:nvPr>
        </p:nvSpPr>
        <p:spPr bwMode="black">
          <a:xfrm>
            <a:off x="5182991" y="6511925"/>
            <a:ext cx="346075" cy="274638"/>
          </a:xfrm>
          <a:prstGeom prst="rect">
            <a:avLst/>
          </a:prstGeom>
          <a:ln>
            <a:miter lim="800000"/>
            <a:headEnd/>
            <a:tailEnd/>
          </a:ln>
        </p:spPr>
        <p:txBody>
          <a:bodyPr vert="horz" wrap="square" lIns="0" tIns="0" rIns="0" bIns="0" numCol="1" anchor="ctr" anchorCtr="0" compatLnSpc="1">
            <a:prstTxWarp prst="textNoShape">
              <a:avLst/>
            </a:prstTxWarp>
          </a:bodyPr>
          <a:lstStyle>
            <a:lvl1pPr algn="l">
              <a:defRPr sz="900">
                <a:solidFill>
                  <a:schemeClr val="tx1"/>
                </a:solidFill>
                <a:latin typeface="Arial" pitchFamily="34" charset="0"/>
                <a:cs typeface="+mn-cs"/>
              </a:defRPr>
            </a:lvl1pPr>
          </a:lstStyle>
          <a:p>
            <a:pPr>
              <a:defRPr/>
            </a:pPr>
            <a:fld id="{B6B1A286-0EF2-4987-B7E7-E0129241A22C}" type="slidenum">
              <a:rPr lang="en-US"/>
              <a:pPr>
                <a:defRPr/>
              </a:pPr>
              <a:t>‹#›</a:t>
            </a:fld>
            <a:endParaRPr lang="en-US" dirty="0"/>
          </a:p>
        </p:txBody>
      </p:sp>
    </p:spTree>
    <p:extLst>
      <p:ext uri="{BB962C8B-B14F-4D97-AF65-F5344CB8AC3E}">
        <p14:creationId xmlns:p14="http://schemas.microsoft.com/office/powerpoint/2010/main" val="442379198"/>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Round Single Corner Rectangle 4"/>
          <p:cNvSpPr/>
          <p:nvPr userDrawn="1"/>
        </p:nvSpPr>
        <p:spPr bwMode="ltGray">
          <a:xfrm flipV="1">
            <a:off x="3" y="3"/>
            <a:ext cx="9429618" cy="1020763"/>
          </a:xfrm>
          <a:prstGeom prst="round1Rect">
            <a:avLst/>
          </a:prstGeom>
          <a:gradFill flip="none" rotWithShape="1">
            <a:gsLst>
              <a:gs pos="0">
                <a:srgbClr val="336699"/>
              </a:gs>
              <a:gs pos="35000">
                <a:srgbClr val="0070C0"/>
              </a:gs>
              <a:gs pos="100000">
                <a:srgbClr val="66CC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b="1" dirty="0">
              <a:solidFill>
                <a:srgbClr val="FFFFFF"/>
              </a:solidFill>
            </a:endParaRPr>
          </a:p>
        </p:txBody>
      </p:sp>
      <p:sp>
        <p:nvSpPr>
          <p:cNvPr id="6" name="TextBox 9"/>
          <p:cNvSpPr txBox="1">
            <a:spLocks noChangeArrowheads="1"/>
          </p:cNvSpPr>
          <p:nvPr userDrawn="1"/>
        </p:nvSpPr>
        <p:spPr bwMode="auto">
          <a:xfrm>
            <a:off x="266570" y="6494468"/>
            <a:ext cx="1598515" cy="307777"/>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defRPr/>
            </a:pPr>
            <a:r>
              <a:rPr lang="en-US" dirty="0" smtClean="0">
                <a:solidFill>
                  <a:srgbClr val="003399"/>
                </a:solidFill>
              </a:rPr>
              <a:t>Commercial Bank</a:t>
            </a:r>
          </a:p>
        </p:txBody>
      </p:sp>
      <p:pic>
        <p:nvPicPr>
          <p:cNvPr id="7" name="Picture 27" descr="Citi_c_r_4_300.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67753" y="6248405"/>
            <a:ext cx="878814"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374914" y="1639892"/>
            <a:ext cx="4507575" cy="4581525"/>
          </a:xfrm>
          <a:prstGeom prst="rect">
            <a:avLst/>
          </a:prstGeom>
        </p:spPr>
        <p:txBody>
          <a:bodyPr/>
          <a:lstStyle>
            <a:lvl1pPr>
              <a:buClr>
                <a:srgbClr val="CC3300"/>
              </a:buClr>
              <a:defRPr sz="2800" baseline="0">
                <a:solidFill>
                  <a:schemeClr val="tx1"/>
                </a:solidFill>
              </a:defRPr>
            </a:lvl1pPr>
            <a:lvl2pPr>
              <a:buClr>
                <a:srgbClr val="CC3300"/>
              </a:buClr>
              <a:defRPr sz="2400" baseline="0">
                <a:solidFill>
                  <a:schemeClr val="tx1"/>
                </a:solidFill>
              </a:defRPr>
            </a:lvl2pPr>
            <a:lvl3pPr>
              <a:buClr>
                <a:srgbClr val="CC3300"/>
              </a:buClr>
              <a:defRPr sz="2000" baseline="0">
                <a:solidFill>
                  <a:schemeClr val="tx1"/>
                </a:solidFill>
              </a:defRPr>
            </a:lvl3pPr>
            <a:lvl4pPr>
              <a:buClr>
                <a:srgbClr val="CC3300"/>
              </a:buClr>
              <a:defRPr sz="1800" baseline="0">
                <a:solidFill>
                  <a:schemeClr val="tx1"/>
                </a:solidFill>
              </a:defRPr>
            </a:lvl4pPr>
            <a:lvl5pPr>
              <a:buClr>
                <a:srgbClr val="CC3300"/>
              </a:buClr>
              <a:defRPr sz="1800" baseline="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47592" y="1639892"/>
            <a:ext cx="4509294" cy="4581525"/>
          </a:xfrm>
          <a:prstGeom prst="rect">
            <a:avLst/>
          </a:prstGeom>
        </p:spPr>
        <p:txBody>
          <a:bodyPr/>
          <a:lstStyle>
            <a:lvl1pPr>
              <a:buClr>
                <a:srgbClr val="CC3300"/>
              </a:buClr>
              <a:defRPr sz="2800" baseline="0">
                <a:solidFill>
                  <a:schemeClr val="tx1"/>
                </a:solidFill>
              </a:defRPr>
            </a:lvl1pPr>
            <a:lvl2pPr>
              <a:buClr>
                <a:srgbClr val="CC3300"/>
              </a:buClr>
              <a:defRPr sz="2400" baseline="0">
                <a:solidFill>
                  <a:schemeClr val="tx1"/>
                </a:solidFill>
              </a:defRPr>
            </a:lvl2pPr>
            <a:lvl3pPr>
              <a:buClr>
                <a:srgbClr val="CC3300"/>
              </a:buClr>
              <a:defRPr sz="2000" baseline="0">
                <a:solidFill>
                  <a:schemeClr val="tx1"/>
                </a:solidFill>
              </a:defRPr>
            </a:lvl3pPr>
            <a:lvl4pPr>
              <a:buClr>
                <a:srgbClr val="CC3300"/>
              </a:buClr>
              <a:defRPr sz="1800" baseline="0">
                <a:solidFill>
                  <a:schemeClr val="tx1"/>
                </a:solidFill>
              </a:defRPr>
            </a:lvl4pPr>
            <a:lvl5pPr>
              <a:buClr>
                <a:srgbClr val="CC3300"/>
              </a:buClr>
              <a:defRPr sz="1800" baseline="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85"/>
          <p:cNvSpPr>
            <a:spLocks noGrp="1" noChangeArrowheads="1"/>
          </p:cNvSpPr>
          <p:nvPr>
            <p:ph type="sldNum" sz="quarter" idx="10"/>
          </p:nvPr>
        </p:nvSpPr>
        <p:spPr bwMode="black">
          <a:xfrm>
            <a:off x="4799942" y="6511925"/>
            <a:ext cx="374915" cy="274638"/>
          </a:xfrm>
          <a:prstGeom prst="rect">
            <a:avLst/>
          </a:prstGeom>
          <a:ln>
            <a:miter lim="800000"/>
            <a:headEnd/>
            <a:tailEnd/>
          </a:ln>
        </p:spPr>
        <p:txBody>
          <a:bodyPr vert="horz" wrap="square" lIns="0" tIns="0" rIns="0" bIns="0" numCol="1" anchor="ctr" anchorCtr="0" compatLnSpc="1">
            <a:prstTxWarp prst="textNoShape">
              <a:avLst/>
            </a:prstTxWarp>
          </a:bodyPr>
          <a:lstStyle>
            <a:lvl1pPr algn="l">
              <a:defRPr sz="900">
                <a:solidFill>
                  <a:schemeClr val="tx1"/>
                </a:solidFill>
                <a:latin typeface="Arial" pitchFamily="34" charset="0"/>
                <a:cs typeface="+mn-cs"/>
              </a:defRPr>
            </a:lvl1pPr>
          </a:lstStyle>
          <a:p>
            <a:pPr>
              <a:defRPr/>
            </a:pPr>
            <a:fld id="{9BC2D379-2413-4C59-A03B-15F6E57F6143}" type="slidenum">
              <a:rPr lang="en-US" b="1">
                <a:solidFill>
                  <a:srgbClr val="000000"/>
                </a:solidFill>
              </a:rPr>
              <a:pPr>
                <a:defRPr/>
              </a:pPr>
              <a:t>‹#›</a:t>
            </a:fld>
            <a:endParaRPr lang="en-US" b="1" dirty="0">
              <a:solidFill>
                <a:srgbClr val="000000"/>
              </a:solidFill>
            </a:endParaRPr>
          </a:p>
        </p:txBody>
      </p:sp>
    </p:spTree>
    <p:extLst>
      <p:ext uri="{BB962C8B-B14F-4D97-AF65-F5344CB8AC3E}">
        <p14:creationId xmlns:p14="http://schemas.microsoft.com/office/powerpoint/2010/main" val="230476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pic>
        <p:nvPicPr>
          <p:cNvPr id="6" name="Picture 15" descr="Wave_Letter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165100"/>
            <a:ext cx="9906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
          <p:cNvSpPr txBox="1">
            <a:spLocks noChangeArrowheads="1"/>
          </p:cNvSpPr>
          <p:nvPr userDrawn="1"/>
        </p:nvSpPr>
        <p:spPr bwMode="gray">
          <a:xfrm>
            <a:off x="161661" y="216000"/>
            <a:ext cx="95929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1400">
                <a:solidFill>
                  <a:schemeClr val="tx1"/>
                </a:solidFill>
                <a:latin typeface="Arial" pitchFamily="34" charset="0"/>
                <a:ea typeface="ヒラギノ角ゴ Pro W3"/>
                <a:cs typeface="ヒラギノ角ゴ Pro W3"/>
              </a:defRPr>
            </a:lvl1pPr>
            <a:lvl2pPr marL="742950" indent="-285750" eaLnBrk="0" hangingPunct="0">
              <a:defRPr sz="1400">
                <a:solidFill>
                  <a:schemeClr val="tx1"/>
                </a:solidFill>
                <a:latin typeface="Arial" pitchFamily="34" charset="0"/>
                <a:ea typeface="ヒラギノ角ゴ Pro W3"/>
                <a:cs typeface="ヒラギノ角ゴ Pro W3"/>
              </a:defRPr>
            </a:lvl2pPr>
            <a:lvl3pPr marL="1143000" indent="-228600" eaLnBrk="0" hangingPunct="0">
              <a:defRPr sz="1400">
                <a:solidFill>
                  <a:schemeClr val="tx1"/>
                </a:solidFill>
                <a:latin typeface="Arial" pitchFamily="34" charset="0"/>
                <a:ea typeface="ヒラギノ角ゴ Pro W3"/>
                <a:cs typeface="ヒラギノ角ゴ Pro W3"/>
              </a:defRPr>
            </a:lvl3pPr>
            <a:lvl4pPr marL="1600200" indent="-228600" eaLnBrk="0" hangingPunct="0">
              <a:defRPr sz="1400">
                <a:solidFill>
                  <a:schemeClr val="tx1"/>
                </a:solidFill>
                <a:latin typeface="Arial" pitchFamily="34" charset="0"/>
                <a:ea typeface="ヒラギノ角ゴ Pro W3"/>
                <a:cs typeface="ヒラギノ角ゴ Pro W3"/>
              </a:defRPr>
            </a:lvl4pPr>
            <a:lvl5pPr marL="2057400" indent="-228600" eaLnBrk="0" hangingPunct="0">
              <a:defRPr sz="1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9pPr>
          </a:lstStyle>
          <a:p>
            <a:pPr algn="l" eaLnBrk="1" hangingPunct="1">
              <a:lnSpc>
                <a:spcPts val="2400"/>
              </a:lnSpc>
            </a:pPr>
            <a:r>
              <a:rPr lang="en-US" dirty="0">
                <a:solidFill>
                  <a:srgbClr val="FFFFFF"/>
                </a:solidFill>
              </a:rPr>
              <a:t>Citi </a:t>
            </a:r>
            <a:r>
              <a:rPr lang="en-US" dirty="0" smtClean="0">
                <a:solidFill>
                  <a:srgbClr val="FFFFFF"/>
                </a:solidFill>
              </a:rPr>
              <a:t>Commercial Bank</a:t>
            </a:r>
            <a:endParaRPr lang="en-US" dirty="0">
              <a:solidFill>
                <a:srgbClr val="FFFFFF"/>
              </a:solidFill>
            </a:endParaRPr>
          </a:p>
        </p:txBody>
      </p:sp>
      <p:pic>
        <p:nvPicPr>
          <p:cNvPr id="9" name="Picture 19" descr="citi-r_2c-blu_pos_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16112" y="6569075"/>
            <a:ext cx="51421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84"/>
          <p:cNvSpPr>
            <a:spLocks noGrp="1" noChangeArrowheads="1"/>
          </p:cNvSpPr>
          <p:nvPr>
            <p:ph type="subTitle" idx="1" hasCustomPrompt="1"/>
          </p:nvPr>
        </p:nvSpPr>
        <p:spPr>
          <a:xfrm>
            <a:off x="153063" y="3429000"/>
            <a:ext cx="9599877" cy="990600"/>
          </a:xfrm>
        </p:spPr>
        <p:txBody>
          <a:bodyPr/>
          <a:lstStyle>
            <a:lvl1pPr marL="0" indent="0">
              <a:buFont typeface="Symbol" pitchFamily="18" charset="2"/>
              <a:buNone/>
              <a:defRPr sz="2000" baseline="0">
                <a:solidFill>
                  <a:srgbClr val="00BDF2"/>
                </a:solidFill>
              </a:defRPr>
            </a:lvl1pPr>
          </a:lstStyle>
          <a:p>
            <a:pPr lvl="0"/>
            <a:r>
              <a:rPr lang="en-US" noProof="0" dirty="0" smtClean="0"/>
              <a:t>Insert Subtitle Here: Arial, 20 pt., Color </a:t>
            </a:r>
            <a:r>
              <a:rPr lang="en-US" dirty="0" smtClean="0"/>
              <a:t>(R: 0 | B:189 | G: 242)</a:t>
            </a:r>
            <a:endParaRPr lang="en-US" noProof="0" dirty="0" smtClean="0"/>
          </a:p>
        </p:txBody>
      </p:sp>
      <p:sp>
        <p:nvSpPr>
          <p:cNvPr id="12" name="Rectangle 5"/>
          <p:cNvSpPr>
            <a:spLocks noGrp="1" noChangeArrowheads="1"/>
          </p:cNvSpPr>
          <p:nvPr>
            <p:ph type="ctrTitle" hasCustomPrompt="1"/>
          </p:nvPr>
        </p:nvSpPr>
        <p:spPr>
          <a:xfrm>
            <a:off x="153063" y="2631764"/>
            <a:ext cx="9599877" cy="492443"/>
          </a:xfrm>
          <a:ln w="9525">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sz="3200" b="0" baseline="0"/>
            </a:lvl1pPr>
          </a:lstStyle>
          <a:p>
            <a:pPr lvl="0"/>
            <a:r>
              <a:rPr lang="en-US" noProof="0" dirty="0" smtClean="0"/>
              <a:t>Title: Arial, 32 pt., Color (R: 0 | G: 45 | B:114)</a:t>
            </a:r>
          </a:p>
        </p:txBody>
      </p:sp>
      <p:sp>
        <p:nvSpPr>
          <p:cNvPr id="13" name="Text Placeholder 2"/>
          <p:cNvSpPr>
            <a:spLocks noGrp="1"/>
          </p:cNvSpPr>
          <p:nvPr>
            <p:ph type="body" sz="quarter" idx="10" hasCustomPrompt="1"/>
          </p:nvPr>
        </p:nvSpPr>
        <p:spPr>
          <a:xfrm>
            <a:off x="166821" y="685800"/>
            <a:ext cx="9572360" cy="228600"/>
          </a:xfrm>
        </p:spPr>
        <p:txBody>
          <a:bodyPr/>
          <a:lstStyle>
            <a:lvl1pPr marL="0" indent="0" eaLnBrk="1" hangingPunct="1">
              <a:buNone/>
              <a:defRPr sz="1200" baseline="0">
                <a:solidFill>
                  <a:srgbClr val="53565A"/>
                </a:solidFill>
              </a:defRPr>
            </a:lvl1pPr>
          </a:lstStyle>
          <a:p>
            <a:pPr eaLnBrk="1" hangingPunct="1"/>
            <a:r>
              <a:rPr lang="en-US" sz="1200" dirty="0" smtClean="0"/>
              <a:t>Insert Date Here: Arial, 12 pt., </a:t>
            </a:r>
            <a:r>
              <a:rPr lang="en-US" dirty="0" smtClean="0"/>
              <a:t>Color (</a:t>
            </a:r>
            <a:r>
              <a:rPr lang="en-US" dirty="0" err="1" smtClean="0"/>
              <a:t>R:83</a:t>
            </a:r>
            <a:r>
              <a:rPr lang="en-US" dirty="0" smtClean="0"/>
              <a:t> | G:86 | B: 90)</a:t>
            </a:r>
            <a:endParaRPr lang="en-US" sz="1200" dirty="0"/>
          </a:p>
        </p:txBody>
      </p:sp>
    </p:spTree>
    <p:extLst>
      <p:ext uri="{BB962C8B-B14F-4D97-AF65-F5344CB8AC3E}">
        <p14:creationId xmlns:p14="http://schemas.microsoft.com/office/powerpoint/2010/main" val="32085450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p:bg>
      <p:bgPr>
        <a:solidFill>
          <a:schemeClr val="bg1"/>
        </a:solidFill>
        <a:effectLst/>
      </p:bgPr>
    </p:bg>
    <p:spTree>
      <p:nvGrpSpPr>
        <p:cNvPr id="1" name=""/>
        <p:cNvGrpSpPr/>
        <p:nvPr/>
      </p:nvGrpSpPr>
      <p:grpSpPr>
        <a:xfrm>
          <a:off x="0" y="0"/>
          <a:ext cx="0" cy="0"/>
          <a:chOff x="0" y="0"/>
          <a:chExt cx="0" cy="0"/>
        </a:xfrm>
      </p:grpSpPr>
      <p:pic>
        <p:nvPicPr>
          <p:cNvPr id="6" name="Picture 15" descr="Wave_Letter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165100"/>
            <a:ext cx="9906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
          <p:cNvSpPr txBox="1">
            <a:spLocks noChangeArrowheads="1"/>
          </p:cNvSpPr>
          <p:nvPr userDrawn="1"/>
        </p:nvSpPr>
        <p:spPr bwMode="gray">
          <a:xfrm>
            <a:off x="161661" y="216000"/>
            <a:ext cx="95929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1400">
                <a:solidFill>
                  <a:schemeClr val="tx1"/>
                </a:solidFill>
                <a:latin typeface="Arial" pitchFamily="34" charset="0"/>
                <a:ea typeface="ヒラギノ角ゴ Pro W3"/>
                <a:cs typeface="ヒラギノ角ゴ Pro W3"/>
              </a:defRPr>
            </a:lvl1pPr>
            <a:lvl2pPr marL="742950" indent="-285750" eaLnBrk="0" hangingPunct="0">
              <a:defRPr sz="1400">
                <a:solidFill>
                  <a:schemeClr val="tx1"/>
                </a:solidFill>
                <a:latin typeface="Arial" pitchFamily="34" charset="0"/>
                <a:ea typeface="ヒラギノ角ゴ Pro W3"/>
                <a:cs typeface="ヒラギノ角ゴ Pro W3"/>
              </a:defRPr>
            </a:lvl2pPr>
            <a:lvl3pPr marL="1143000" indent="-228600" eaLnBrk="0" hangingPunct="0">
              <a:defRPr sz="1400">
                <a:solidFill>
                  <a:schemeClr val="tx1"/>
                </a:solidFill>
                <a:latin typeface="Arial" pitchFamily="34" charset="0"/>
                <a:ea typeface="ヒラギノ角ゴ Pro W3"/>
                <a:cs typeface="ヒラギノ角ゴ Pro W3"/>
              </a:defRPr>
            </a:lvl3pPr>
            <a:lvl4pPr marL="1600200" indent="-228600" eaLnBrk="0" hangingPunct="0">
              <a:defRPr sz="1400">
                <a:solidFill>
                  <a:schemeClr val="tx1"/>
                </a:solidFill>
                <a:latin typeface="Arial" pitchFamily="34" charset="0"/>
                <a:ea typeface="ヒラギノ角ゴ Pro W3"/>
                <a:cs typeface="ヒラギノ角ゴ Pro W3"/>
              </a:defRPr>
            </a:lvl4pPr>
            <a:lvl5pPr marL="2057400" indent="-228600" eaLnBrk="0" hangingPunct="0">
              <a:defRPr sz="1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9pPr>
          </a:lstStyle>
          <a:p>
            <a:pPr algn="l" eaLnBrk="1" hangingPunct="1">
              <a:lnSpc>
                <a:spcPts val="2400"/>
              </a:lnSpc>
            </a:pPr>
            <a:r>
              <a:rPr lang="en-US" dirty="0">
                <a:solidFill>
                  <a:srgbClr val="FFFFFF"/>
                </a:solidFill>
              </a:rPr>
              <a:t>Citi </a:t>
            </a:r>
            <a:r>
              <a:rPr lang="en-US" dirty="0" smtClean="0">
                <a:solidFill>
                  <a:srgbClr val="FFFFFF"/>
                </a:solidFill>
              </a:rPr>
              <a:t>Commercial Bank</a:t>
            </a:r>
            <a:endParaRPr lang="en-US" dirty="0">
              <a:solidFill>
                <a:srgbClr val="FFFFFF"/>
              </a:solidFill>
            </a:endParaRPr>
          </a:p>
        </p:txBody>
      </p:sp>
      <p:pic>
        <p:nvPicPr>
          <p:cNvPr id="9" name="Picture 19" descr="citi-r_2c-blu_pos_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16112" y="6569075"/>
            <a:ext cx="51421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a:spLocks noGrp="1" noChangeArrowheads="1"/>
          </p:cNvSpPr>
          <p:nvPr>
            <p:ph type="ctrTitle" hasCustomPrompt="1"/>
          </p:nvPr>
        </p:nvSpPr>
        <p:spPr>
          <a:xfrm>
            <a:off x="153063" y="2631759"/>
            <a:ext cx="9599877" cy="492443"/>
          </a:xfrm>
          <a:ln w="9525">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sz="3200"/>
            </a:lvl1pPr>
          </a:lstStyle>
          <a:p>
            <a:pPr lvl="0"/>
            <a:r>
              <a:rPr lang="en-US" noProof="0" dirty="0" smtClean="0"/>
              <a:t>Title: Arial, 32 pt., Color (R: 0 | G: 45 | B:114)</a:t>
            </a:r>
          </a:p>
        </p:txBody>
      </p:sp>
    </p:spTree>
    <p:extLst>
      <p:ext uri="{BB962C8B-B14F-4D97-AF65-F5344CB8AC3E}">
        <p14:creationId xmlns:p14="http://schemas.microsoft.com/office/powerpoint/2010/main" val="18768372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Insert Text Here: Arial, Color (</a:t>
            </a:r>
            <a:r>
              <a:rPr lang="en-US" dirty="0" err="1" smtClean="0"/>
              <a:t>R:83</a:t>
            </a:r>
            <a:r>
              <a:rPr lang="en-US" dirty="0" smtClean="0"/>
              <a:t> | G:86 | B: 90)</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a:spLocks noChangeArrowheads="1"/>
          </p:cNvSpPr>
          <p:nvPr userDrawn="1"/>
        </p:nvSpPr>
        <p:spPr bwMode="auto">
          <a:xfrm>
            <a:off x="82550" y="6565900"/>
            <a:ext cx="742950" cy="215900"/>
          </a:xfrm>
          <a:prstGeom prst="rect">
            <a:avLst/>
          </a:prstGeom>
          <a:noFill/>
          <a:ln>
            <a:noFill/>
          </a:ln>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eaLnBrk="1" hangingPunct="1">
              <a:defRPr/>
            </a:pPr>
            <a:fld id="{A80C52F9-5C5C-43D0-9A84-DAB4E95309F2}" type="slidenum">
              <a:rPr lang="en-US" sz="800" smtClean="0">
                <a:solidFill>
                  <a:srgbClr val="53565A"/>
                </a:solidFill>
              </a:rPr>
              <a:pPr algn="l" eaLnBrk="1" hangingPunct="1">
                <a:defRPr/>
              </a:pPr>
              <a:t>‹#›</a:t>
            </a:fld>
            <a:endParaRPr lang="en-US" sz="800" dirty="0" smtClean="0">
              <a:solidFill>
                <a:srgbClr val="53565A"/>
              </a:solidFill>
            </a:endParaRPr>
          </a:p>
        </p:txBody>
      </p:sp>
      <p:sp>
        <p:nvSpPr>
          <p:cNvPr id="6" name="Content Placeholder 5"/>
          <p:cNvSpPr>
            <a:spLocks noGrp="1"/>
          </p:cNvSpPr>
          <p:nvPr>
            <p:ph sz="quarter" idx="10" hasCustomPrompt="1"/>
          </p:nvPr>
        </p:nvSpPr>
        <p:spPr>
          <a:xfrm>
            <a:off x="165100" y="609600"/>
            <a:ext cx="9575800" cy="457200"/>
          </a:xfrm>
        </p:spPr>
        <p:txBody>
          <a:bodyPr/>
          <a:lstStyle>
            <a:lvl1pPr marL="0" indent="0">
              <a:buNone/>
              <a:defRPr sz="1500" baseline="0">
                <a:solidFill>
                  <a:srgbClr val="00BDF2"/>
                </a:solidFill>
              </a:defRPr>
            </a:lvl1pPr>
          </a:lstStyle>
          <a:p>
            <a:pPr lvl="0"/>
            <a:r>
              <a:rPr lang="en-US" dirty="0" smtClean="0"/>
              <a:t>Insert Text Here: Arial, </a:t>
            </a:r>
            <a:r>
              <a:rPr lang="en-US" dirty="0" err="1" smtClean="0"/>
              <a:t>15pt</a:t>
            </a:r>
            <a:r>
              <a:rPr lang="en-US" dirty="0" smtClean="0"/>
              <a:t>, Color (</a:t>
            </a:r>
            <a:r>
              <a:rPr lang="en-US" dirty="0" err="1" smtClean="0"/>
              <a:t>R:0</a:t>
            </a:r>
            <a:r>
              <a:rPr lang="en-US" dirty="0" smtClean="0"/>
              <a:t> | B:189 | G: 242)</a:t>
            </a:r>
            <a:endParaRPr lang="en-US" dirty="0"/>
          </a:p>
        </p:txBody>
      </p:sp>
    </p:spTree>
    <p:extLst>
      <p:ext uri="{BB962C8B-B14F-4D97-AF65-F5344CB8AC3E}">
        <p14:creationId xmlns:p14="http://schemas.microsoft.com/office/powerpoint/2010/main" val="19687759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 Single Corner Rectangle 3"/>
          <p:cNvSpPr/>
          <p:nvPr userDrawn="1"/>
        </p:nvSpPr>
        <p:spPr bwMode="ltGray">
          <a:xfrm flipV="1">
            <a:off x="2" y="-1"/>
            <a:ext cx="9561512" cy="1020763"/>
          </a:xfrm>
          <a:prstGeom prst="round1Rect">
            <a:avLst/>
          </a:prstGeom>
          <a:gradFill flip="none" rotWithShape="1">
            <a:gsLst>
              <a:gs pos="0">
                <a:srgbClr val="336699"/>
              </a:gs>
              <a:gs pos="35000">
                <a:srgbClr val="0070C0"/>
              </a:gs>
              <a:gs pos="100000">
                <a:srgbClr val="66CC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a:spLocks noChangeArrowheads="1"/>
          </p:cNvSpPr>
          <p:nvPr userDrawn="1"/>
        </p:nvSpPr>
        <p:spPr bwMode="auto">
          <a:xfrm>
            <a:off x="246115" y="6494467"/>
            <a:ext cx="1598515" cy="307777"/>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b="0" dirty="0" smtClean="0">
                <a:solidFill>
                  <a:srgbClr val="003399"/>
                </a:solidFill>
              </a:rPr>
              <a:t>Commercial Bank</a:t>
            </a:r>
          </a:p>
        </p:txBody>
      </p:sp>
      <p:pic>
        <p:nvPicPr>
          <p:cNvPr id="6" name="Picture 27" descr="Citi_c_r_4_300.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432" y="6248404"/>
            <a:ext cx="8112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5"/>
          <p:cNvSpPr>
            <a:spLocks noGrp="1" noChangeArrowheads="1"/>
          </p:cNvSpPr>
          <p:nvPr>
            <p:ph type="sldNum" sz="quarter" idx="10"/>
          </p:nvPr>
        </p:nvSpPr>
        <p:spPr bwMode="black">
          <a:xfrm>
            <a:off x="5182991" y="6511925"/>
            <a:ext cx="346075" cy="274638"/>
          </a:xfrm>
          <a:prstGeom prst="rect">
            <a:avLst/>
          </a:prstGeom>
          <a:ln>
            <a:miter lim="800000"/>
            <a:headEnd/>
            <a:tailEnd/>
          </a:ln>
        </p:spPr>
        <p:txBody>
          <a:bodyPr vert="horz" wrap="square" lIns="0" tIns="0" rIns="0" bIns="0" numCol="1" anchor="ctr" anchorCtr="0" compatLnSpc="1">
            <a:prstTxWarp prst="textNoShape">
              <a:avLst/>
            </a:prstTxWarp>
          </a:bodyPr>
          <a:lstStyle>
            <a:lvl1pPr algn="l">
              <a:defRPr sz="900">
                <a:solidFill>
                  <a:schemeClr val="tx1"/>
                </a:solidFill>
                <a:latin typeface="Arial" pitchFamily="34" charset="0"/>
                <a:cs typeface="+mn-cs"/>
              </a:defRPr>
            </a:lvl1pPr>
          </a:lstStyle>
          <a:p>
            <a:pPr>
              <a:defRPr/>
            </a:pPr>
            <a:fld id="{B6B1A286-0EF2-4987-B7E7-E0129241A22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smtClean="0"/>
              <a:t>Title: Arial, 24 pt., Color (R: 0 | G: 45 | B:114)</a:t>
            </a:r>
            <a:endParaRPr lang="en-US" dirty="0"/>
          </a:p>
        </p:txBody>
      </p:sp>
      <p:sp>
        <p:nvSpPr>
          <p:cNvPr id="4" name="TextBox 3"/>
          <p:cNvSpPr txBox="1">
            <a:spLocks noChangeArrowheads="1"/>
          </p:cNvSpPr>
          <p:nvPr userDrawn="1"/>
        </p:nvSpPr>
        <p:spPr bwMode="auto">
          <a:xfrm>
            <a:off x="82550" y="6565900"/>
            <a:ext cx="742950" cy="215900"/>
          </a:xfrm>
          <a:prstGeom prst="rect">
            <a:avLst/>
          </a:prstGeom>
          <a:noFill/>
          <a:ln>
            <a:noFill/>
          </a:ln>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eaLnBrk="1" hangingPunct="1">
              <a:defRPr/>
            </a:pPr>
            <a:fld id="{A80C52F9-5C5C-43D0-9A84-DAB4E95309F2}" type="slidenum">
              <a:rPr lang="en-US" sz="800" smtClean="0">
                <a:solidFill>
                  <a:srgbClr val="53565A"/>
                </a:solidFill>
              </a:rPr>
              <a:pPr algn="l" eaLnBrk="1" hangingPunct="1">
                <a:defRPr/>
              </a:pPr>
              <a:t>‹#›</a:t>
            </a:fld>
            <a:endParaRPr lang="en-US" sz="800" dirty="0" smtClean="0">
              <a:solidFill>
                <a:srgbClr val="53565A"/>
              </a:solidFill>
            </a:endParaRPr>
          </a:p>
        </p:txBody>
      </p:sp>
    </p:spTree>
    <p:extLst>
      <p:ext uri="{BB962C8B-B14F-4D97-AF65-F5344CB8AC3E}">
        <p14:creationId xmlns:p14="http://schemas.microsoft.com/office/powerpoint/2010/main" val="76315218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ymmetrical Quad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Title: Arial, 24 pt., Color (R: 0 | G: 45 | B:114)</a:t>
            </a:r>
            <a:endParaRPr lang="en-US" dirty="0"/>
          </a:p>
        </p:txBody>
      </p:sp>
      <p:sp>
        <p:nvSpPr>
          <p:cNvPr id="3" name="Line 5"/>
          <p:cNvSpPr>
            <a:spLocks noChangeShapeType="1"/>
          </p:cNvSpPr>
          <p:nvPr userDrawn="1"/>
        </p:nvSpPr>
        <p:spPr bwMode="auto">
          <a:xfrm>
            <a:off x="4953000" y="1052626"/>
            <a:ext cx="0" cy="5030788"/>
          </a:xfrm>
          <a:prstGeom prst="line">
            <a:avLst/>
          </a:prstGeom>
          <a:noFill/>
          <a:ln w="6350">
            <a:solidFill>
              <a:schemeClr val="tx1"/>
            </a:solidFill>
            <a:round/>
            <a:headEnd/>
            <a:tailEnd/>
          </a:ln>
          <a:effectLst/>
        </p:spPr>
        <p:txBody>
          <a:bodyPr lIns="45720" rIns="45720" anchor="ctr"/>
          <a:lstStyle/>
          <a:p>
            <a:pPr algn="l"/>
            <a:endParaRPr lang="en-US" dirty="0">
              <a:solidFill>
                <a:srgbClr val="000000"/>
              </a:solidFill>
              <a:latin typeface="Arial"/>
            </a:endParaRPr>
          </a:p>
        </p:txBody>
      </p:sp>
      <p:sp>
        <p:nvSpPr>
          <p:cNvPr id="4" name="Line 62"/>
          <p:cNvSpPr>
            <a:spLocks noChangeShapeType="1"/>
          </p:cNvSpPr>
          <p:nvPr userDrawn="1"/>
        </p:nvSpPr>
        <p:spPr bwMode="gray">
          <a:xfrm>
            <a:off x="165101" y="3429000"/>
            <a:ext cx="4554008" cy="0"/>
          </a:xfrm>
          <a:prstGeom prst="line">
            <a:avLst/>
          </a:prstGeom>
          <a:noFill/>
          <a:ln w="12700">
            <a:solidFill>
              <a:schemeClr val="tx1"/>
            </a:solidFill>
            <a:round/>
            <a:headEnd/>
            <a:tailEnd/>
          </a:ln>
        </p:spPr>
        <p:txBody>
          <a:bodyPr lIns="45720" rIns="45720" anchor="ctr"/>
          <a:lstStyle/>
          <a:p>
            <a:pPr algn="l"/>
            <a:endParaRPr lang="en-US" dirty="0">
              <a:solidFill>
                <a:srgbClr val="000000"/>
              </a:solidFill>
              <a:latin typeface="Arial"/>
            </a:endParaRPr>
          </a:p>
        </p:txBody>
      </p:sp>
      <p:sp>
        <p:nvSpPr>
          <p:cNvPr id="5" name="Line 66"/>
          <p:cNvSpPr>
            <a:spLocks noChangeShapeType="1"/>
          </p:cNvSpPr>
          <p:nvPr userDrawn="1"/>
        </p:nvSpPr>
        <p:spPr bwMode="gray">
          <a:xfrm>
            <a:off x="5185173" y="3429000"/>
            <a:ext cx="4555728" cy="6248"/>
          </a:xfrm>
          <a:prstGeom prst="line">
            <a:avLst/>
          </a:prstGeom>
          <a:noFill/>
          <a:ln w="12700">
            <a:solidFill>
              <a:schemeClr val="tx1"/>
            </a:solidFill>
            <a:round/>
            <a:headEnd/>
            <a:tailEnd/>
          </a:ln>
        </p:spPr>
        <p:txBody>
          <a:bodyPr lIns="45720" rIns="45720" anchor="ctr"/>
          <a:lstStyle/>
          <a:p>
            <a:pPr algn="l"/>
            <a:endParaRPr lang="en-US" dirty="0">
              <a:solidFill>
                <a:srgbClr val="000000"/>
              </a:solidFill>
              <a:latin typeface="Arial"/>
            </a:endParaRPr>
          </a:p>
        </p:txBody>
      </p:sp>
      <p:sp>
        <p:nvSpPr>
          <p:cNvPr id="7" name="Text Placeholder 6"/>
          <p:cNvSpPr>
            <a:spLocks noGrp="1"/>
          </p:cNvSpPr>
          <p:nvPr>
            <p:ph type="body" sz="quarter" idx="10" hasCustomPrompt="1"/>
          </p:nvPr>
        </p:nvSpPr>
        <p:spPr>
          <a:xfrm>
            <a:off x="165100" y="609600"/>
            <a:ext cx="4540250" cy="443026"/>
          </a:xfrm>
        </p:spPr>
        <p:txBody>
          <a:bodyPr/>
          <a:lstStyle>
            <a:lvl1pPr marL="0" indent="0">
              <a:buNone/>
              <a:defRPr sz="1500">
                <a:solidFill>
                  <a:srgbClr val="00BDF2"/>
                </a:solidFill>
              </a:defRPr>
            </a:lvl1pPr>
            <a:lvl5pPr marL="0" indent="0">
              <a:buNone/>
              <a:defRPr>
                <a:solidFill>
                  <a:srgbClr val="00B0F0"/>
                </a:solidFill>
              </a:defRPr>
            </a:lvl5pPr>
          </a:lstStyle>
          <a:p>
            <a:pPr lvl="0"/>
            <a:r>
              <a:rPr lang="en-US" dirty="0" smtClean="0"/>
              <a:t>Insert Text Here: Arial, </a:t>
            </a:r>
            <a:r>
              <a:rPr lang="en-US" dirty="0" err="1" smtClean="0"/>
              <a:t>15pt</a:t>
            </a:r>
            <a:r>
              <a:rPr lang="en-US" dirty="0" smtClean="0"/>
              <a:t>, Color (</a:t>
            </a:r>
            <a:r>
              <a:rPr lang="en-US" dirty="0" err="1" smtClean="0"/>
              <a:t>R:0</a:t>
            </a:r>
            <a:r>
              <a:rPr lang="en-US" dirty="0" smtClean="0"/>
              <a:t> | B:189 | G: 242)</a:t>
            </a:r>
            <a:endParaRPr lang="en-US" dirty="0"/>
          </a:p>
        </p:txBody>
      </p:sp>
      <p:sp>
        <p:nvSpPr>
          <p:cNvPr id="8" name="Text Placeholder 6"/>
          <p:cNvSpPr>
            <a:spLocks noGrp="1"/>
          </p:cNvSpPr>
          <p:nvPr>
            <p:ph type="body" sz="quarter" idx="11" hasCustomPrompt="1"/>
          </p:nvPr>
        </p:nvSpPr>
        <p:spPr>
          <a:xfrm>
            <a:off x="5200650" y="609600"/>
            <a:ext cx="4540250" cy="443026"/>
          </a:xfrm>
        </p:spPr>
        <p:txBody>
          <a:bodyPr/>
          <a:lstStyle>
            <a:lvl1pPr marL="0" indent="0">
              <a:buNone/>
              <a:defRPr sz="1500">
                <a:solidFill>
                  <a:srgbClr val="00B0F0"/>
                </a:solidFill>
              </a:defRPr>
            </a:lvl1pPr>
            <a:lvl5pPr marL="0" indent="0">
              <a:buNone/>
              <a:defRPr>
                <a:solidFill>
                  <a:srgbClr val="00B0F0"/>
                </a:solidFill>
              </a:defRPr>
            </a:lvl5pPr>
          </a:lstStyle>
          <a:p>
            <a:pPr lvl="0"/>
            <a:r>
              <a:rPr lang="en-US" dirty="0" smtClean="0"/>
              <a:t>Insert Text Here: Arial, </a:t>
            </a:r>
            <a:r>
              <a:rPr lang="en-US" dirty="0" err="1" smtClean="0"/>
              <a:t>15pt</a:t>
            </a:r>
            <a:r>
              <a:rPr lang="en-US" dirty="0" smtClean="0"/>
              <a:t>, Color (</a:t>
            </a:r>
            <a:r>
              <a:rPr lang="en-US" dirty="0" err="1" smtClean="0"/>
              <a:t>R:0</a:t>
            </a:r>
            <a:r>
              <a:rPr lang="en-US" dirty="0" smtClean="0"/>
              <a:t> | B:189 | G: 242)</a:t>
            </a:r>
            <a:endParaRPr lang="en-US" dirty="0"/>
          </a:p>
        </p:txBody>
      </p:sp>
      <p:sp>
        <p:nvSpPr>
          <p:cNvPr id="9" name="Text Placeholder 6"/>
          <p:cNvSpPr>
            <a:spLocks noGrp="1"/>
          </p:cNvSpPr>
          <p:nvPr>
            <p:ph type="body" sz="quarter" idx="12" hasCustomPrompt="1"/>
          </p:nvPr>
        </p:nvSpPr>
        <p:spPr>
          <a:xfrm>
            <a:off x="5192911" y="3568020"/>
            <a:ext cx="4540250" cy="443026"/>
          </a:xfrm>
        </p:spPr>
        <p:txBody>
          <a:bodyPr/>
          <a:lstStyle>
            <a:lvl1pPr marL="0" indent="0">
              <a:buNone/>
              <a:defRPr sz="1500">
                <a:solidFill>
                  <a:srgbClr val="00B0F0"/>
                </a:solidFill>
              </a:defRPr>
            </a:lvl1pPr>
            <a:lvl5pPr marL="0" indent="0">
              <a:buNone/>
              <a:defRPr>
                <a:solidFill>
                  <a:srgbClr val="00B0F0"/>
                </a:solidFill>
              </a:defRPr>
            </a:lvl5pPr>
          </a:lstStyle>
          <a:p>
            <a:pPr lvl="0"/>
            <a:r>
              <a:rPr lang="en-US" dirty="0" smtClean="0"/>
              <a:t>Insert Text Here: Arial, </a:t>
            </a:r>
            <a:r>
              <a:rPr lang="en-US" dirty="0" err="1" smtClean="0"/>
              <a:t>15pt</a:t>
            </a:r>
            <a:r>
              <a:rPr lang="en-US" dirty="0" smtClean="0"/>
              <a:t>, Color (</a:t>
            </a:r>
            <a:r>
              <a:rPr lang="en-US" dirty="0" err="1" smtClean="0"/>
              <a:t>R:0</a:t>
            </a:r>
            <a:r>
              <a:rPr lang="en-US" dirty="0" smtClean="0"/>
              <a:t> | B:189 | G: 242)</a:t>
            </a:r>
            <a:endParaRPr lang="en-US" dirty="0"/>
          </a:p>
        </p:txBody>
      </p:sp>
      <p:sp>
        <p:nvSpPr>
          <p:cNvPr id="10" name="Text Placeholder 6"/>
          <p:cNvSpPr>
            <a:spLocks noGrp="1"/>
          </p:cNvSpPr>
          <p:nvPr>
            <p:ph type="body" sz="quarter" idx="13" hasCustomPrompt="1"/>
          </p:nvPr>
        </p:nvSpPr>
        <p:spPr>
          <a:xfrm>
            <a:off x="165100" y="3568020"/>
            <a:ext cx="4540250" cy="443026"/>
          </a:xfrm>
        </p:spPr>
        <p:txBody>
          <a:bodyPr/>
          <a:lstStyle>
            <a:lvl1pPr marL="0" indent="0">
              <a:buNone/>
              <a:defRPr sz="1500">
                <a:solidFill>
                  <a:srgbClr val="00B0F0"/>
                </a:solidFill>
              </a:defRPr>
            </a:lvl1pPr>
            <a:lvl5pPr marL="0" indent="0">
              <a:buNone/>
              <a:defRPr>
                <a:solidFill>
                  <a:srgbClr val="00B0F0"/>
                </a:solidFill>
              </a:defRPr>
            </a:lvl5pPr>
          </a:lstStyle>
          <a:p>
            <a:pPr lvl="0"/>
            <a:r>
              <a:rPr lang="en-US" dirty="0" smtClean="0"/>
              <a:t>Insert Text Here: Arial, </a:t>
            </a:r>
            <a:r>
              <a:rPr lang="en-US" dirty="0" err="1" smtClean="0"/>
              <a:t>15pt</a:t>
            </a:r>
            <a:r>
              <a:rPr lang="en-US" dirty="0" smtClean="0"/>
              <a:t>, Color (</a:t>
            </a:r>
            <a:r>
              <a:rPr lang="en-US" dirty="0" err="1" smtClean="0"/>
              <a:t>R:0</a:t>
            </a:r>
            <a:r>
              <a:rPr lang="en-US" dirty="0" smtClean="0"/>
              <a:t> | B:189 | G: 242)</a:t>
            </a:r>
            <a:endParaRPr lang="en-US" dirty="0"/>
          </a:p>
        </p:txBody>
      </p:sp>
    </p:spTree>
    <p:extLst>
      <p:ext uri="{BB962C8B-B14F-4D97-AF65-F5344CB8AC3E}">
        <p14:creationId xmlns:p14="http://schemas.microsoft.com/office/powerpoint/2010/main" val="281493622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2550" y="6565900"/>
            <a:ext cx="742950" cy="215900"/>
          </a:xfrm>
          <a:prstGeom prst="rect">
            <a:avLst/>
          </a:prstGeom>
          <a:noFill/>
          <a:ln>
            <a:noFill/>
          </a:ln>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eaLnBrk="1" hangingPunct="1">
              <a:defRPr/>
            </a:pPr>
            <a:fld id="{A80C52F9-5C5C-43D0-9A84-DAB4E95309F2}" type="slidenum">
              <a:rPr lang="en-US" sz="800" smtClean="0">
                <a:solidFill>
                  <a:srgbClr val="53565A"/>
                </a:solidFill>
              </a:rPr>
              <a:pPr algn="l" eaLnBrk="1" hangingPunct="1">
                <a:defRPr/>
              </a:pPr>
              <a:t>‹#›</a:t>
            </a:fld>
            <a:endParaRPr lang="en-US" sz="800" dirty="0" smtClean="0">
              <a:solidFill>
                <a:srgbClr val="53565A"/>
              </a:solidFill>
            </a:endParaRPr>
          </a:p>
        </p:txBody>
      </p:sp>
    </p:spTree>
    <p:extLst>
      <p:ext uri="{BB962C8B-B14F-4D97-AF65-F5344CB8AC3E}">
        <p14:creationId xmlns:p14="http://schemas.microsoft.com/office/powerpoint/2010/main" val="397502644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Rectangle 1"/>
          <p:cNvSpPr/>
          <p:nvPr userDrawn="1"/>
        </p:nvSpPr>
        <p:spPr bwMode="auto">
          <a:xfrm>
            <a:off x="82550" y="381001"/>
            <a:ext cx="9740900" cy="121919"/>
          </a:xfrm>
          <a:prstGeom prst="rect">
            <a:avLst/>
          </a:prstGeom>
          <a:solidFill>
            <a:schemeClr val="bg1"/>
          </a:solidFill>
          <a:ln w="63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en-US" dirty="0">
              <a:solidFill>
                <a:srgbClr val="FFFFFF"/>
              </a:solidFill>
              <a:latin typeface="Arial"/>
            </a:endParaRPr>
          </a:p>
        </p:txBody>
      </p:sp>
      <p:sp>
        <p:nvSpPr>
          <p:cNvPr id="3" name="TextBox 2"/>
          <p:cNvSpPr txBox="1">
            <a:spLocks noChangeArrowheads="1"/>
          </p:cNvSpPr>
          <p:nvPr userDrawn="1"/>
        </p:nvSpPr>
        <p:spPr bwMode="auto">
          <a:xfrm>
            <a:off x="82550" y="6565900"/>
            <a:ext cx="742950" cy="215900"/>
          </a:xfrm>
          <a:prstGeom prst="rect">
            <a:avLst/>
          </a:prstGeom>
          <a:noFill/>
          <a:ln>
            <a:noFill/>
          </a:ln>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eaLnBrk="1" hangingPunct="1">
              <a:defRPr/>
            </a:pPr>
            <a:fld id="{A80C52F9-5C5C-43D0-9A84-DAB4E95309F2}" type="slidenum">
              <a:rPr lang="en-US" sz="800" smtClean="0">
                <a:solidFill>
                  <a:srgbClr val="53565A"/>
                </a:solidFill>
              </a:rPr>
              <a:pPr algn="l" eaLnBrk="1" hangingPunct="1">
                <a:defRPr/>
              </a:pPr>
              <a:t>‹#›</a:t>
            </a:fld>
            <a:endParaRPr lang="en-US" sz="800" dirty="0" smtClean="0">
              <a:solidFill>
                <a:srgbClr val="53565A"/>
              </a:solidFill>
            </a:endParaRPr>
          </a:p>
        </p:txBody>
      </p:sp>
    </p:spTree>
    <p:extLst>
      <p:ext uri="{BB962C8B-B14F-4D97-AF65-F5344CB8AC3E}">
        <p14:creationId xmlns:p14="http://schemas.microsoft.com/office/powerpoint/2010/main" val="21487141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736871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1" y="1295400"/>
            <a:ext cx="4724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295400"/>
            <a:ext cx="4724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a:spLocks noChangeArrowheads="1"/>
          </p:cNvSpPr>
          <p:nvPr userDrawn="1"/>
        </p:nvSpPr>
        <p:spPr bwMode="auto">
          <a:xfrm>
            <a:off x="82550" y="6565900"/>
            <a:ext cx="742950" cy="215900"/>
          </a:xfrm>
          <a:prstGeom prst="rect">
            <a:avLst/>
          </a:prstGeom>
          <a:noFill/>
          <a:ln>
            <a:noFill/>
          </a:ln>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eaLnBrk="1" fontAlgn="auto" hangingPunct="1">
              <a:spcBef>
                <a:spcPts val="0"/>
              </a:spcBef>
              <a:spcAft>
                <a:spcPts val="0"/>
              </a:spcAft>
              <a:defRPr/>
            </a:pPr>
            <a:fld id="{A80C52F9-5C5C-43D0-9A84-DAB4E95309F2}" type="slidenum">
              <a:rPr lang="en-US" sz="800" smtClean="0">
                <a:solidFill>
                  <a:srgbClr val="53565A"/>
                </a:solidFill>
              </a:rPr>
              <a:pPr algn="l" eaLnBrk="1" fontAlgn="auto" hangingPunct="1">
                <a:spcBef>
                  <a:spcPts val="0"/>
                </a:spcBef>
                <a:spcAft>
                  <a:spcPts val="0"/>
                </a:spcAft>
                <a:defRPr/>
              </a:pPr>
              <a:t>‹#›</a:t>
            </a:fld>
            <a:endParaRPr lang="en-US" sz="800" dirty="0" smtClean="0">
              <a:solidFill>
                <a:srgbClr val="53565A"/>
              </a:solidFill>
            </a:endParaRPr>
          </a:p>
        </p:txBody>
      </p:sp>
    </p:spTree>
    <p:extLst>
      <p:ext uri="{BB962C8B-B14F-4D97-AF65-F5344CB8AC3E}">
        <p14:creationId xmlns:p14="http://schemas.microsoft.com/office/powerpoint/2010/main" val="3260254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_with_subtitle">
    <p:spTree>
      <p:nvGrpSpPr>
        <p:cNvPr id="1" name=""/>
        <p:cNvGrpSpPr/>
        <p:nvPr/>
      </p:nvGrpSpPr>
      <p:grpSpPr>
        <a:xfrm>
          <a:off x="0" y="0"/>
          <a:ext cx="0" cy="0"/>
          <a:chOff x="0" y="0"/>
          <a:chExt cx="0" cy="0"/>
        </a:xfrm>
      </p:grpSpPr>
      <p:sp>
        <p:nvSpPr>
          <p:cNvPr id="5" name="Line 3"/>
          <p:cNvSpPr>
            <a:spLocks noChangeShapeType="1"/>
          </p:cNvSpPr>
          <p:nvPr userDrawn="1"/>
        </p:nvSpPr>
        <p:spPr bwMode="gray">
          <a:xfrm>
            <a:off x="349120" y="1490949"/>
            <a:ext cx="9207765" cy="0"/>
          </a:xfrm>
          <a:prstGeom prst="line">
            <a:avLst/>
          </a:prstGeom>
          <a:noFill/>
          <a:ln w="12700">
            <a:solidFill>
              <a:schemeClr val="tx1">
                <a:lumMod val="40000"/>
                <a:lumOff val="60000"/>
              </a:schemeClr>
            </a:solidFill>
            <a:round/>
            <a:headEnd/>
            <a:tailEnd/>
          </a:ln>
        </p:spPr>
        <p:txBody>
          <a:bodyPr wrap="none" lIns="91427" tIns="45713" rIns="91427" bIns="45713" anchor="ctr"/>
          <a:lstStyle/>
          <a:p>
            <a:pPr algn="l" fontAlgn="auto">
              <a:spcBef>
                <a:spcPts val="0"/>
              </a:spcBef>
              <a:spcAft>
                <a:spcPts val="0"/>
              </a:spcAft>
            </a:pPr>
            <a:endParaRPr lang="en-US" sz="1800" b="1" dirty="0">
              <a:solidFill>
                <a:srgbClr val="53565A"/>
              </a:solidFill>
              <a:latin typeface="Arial"/>
              <a:cs typeface="Arial" pitchFamily="34" charset="0"/>
            </a:endParaRPr>
          </a:p>
        </p:txBody>
      </p:sp>
      <p:sp>
        <p:nvSpPr>
          <p:cNvPr id="10" name="Text Placeholder 9"/>
          <p:cNvSpPr>
            <a:spLocks noGrp="1"/>
          </p:cNvSpPr>
          <p:nvPr>
            <p:ph type="body" sz="quarter" idx="10"/>
          </p:nvPr>
        </p:nvSpPr>
        <p:spPr>
          <a:xfrm>
            <a:off x="330203" y="716097"/>
            <a:ext cx="9226682" cy="728531"/>
          </a:xfrm>
          <a:prstGeom prst="rect">
            <a:avLst/>
          </a:prstGeom>
        </p:spPr>
        <p:txBody>
          <a:bodyPr anchor="ctr"/>
          <a:lstStyle>
            <a:lvl1pPr marL="0" indent="0">
              <a:buNone/>
              <a:defRPr b="0">
                <a:solidFill>
                  <a:schemeClr val="tx1"/>
                </a:solidFill>
              </a:defRPr>
            </a:lvl1pPr>
          </a:lstStyle>
          <a:p>
            <a:pPr lvl="0"/>
            <a:r>
              <a:rPr lang="en-US" smtClean="0"/>
              <a:t>Click to edit Master text styles</a:t>
            </a:r>
          </a:p>
        </p:txBody>
      </p:sp>
      <p:sp>
        <p:nvSpPr>
          <p:cNvPr id="9" name="Rectangle 85"/>
          <p:cNvSpPr>
            <a:spLocks noGrp="1" noChangeArrowheads="1"/>
          </p:cNvSpPr>
          <p:nvPr>
            <p:ph type="sldNum" sz="quarter" idx="4"/>
          </p:nvPr>
        </p:nvSpPr>
        <p:spPr bwMode="black">
          <a:xfrm>
            <a:off x="271727" y="6488113"/>
            <a:ext cx="37491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900">
                <a:solidFill>
                  <a:schemeClr val="bg1"/>
                </a:solidFill>
              </a:defRPr>
            </a:lvl1pPr>
          </a:lstStyle>
          <a:p>
            <a:pPr algn="l" fontAlgn="auto">
              <a:spcBef>
                <a:spcPts val="0"/>
              </a:spcBef>
              <a:spcAft>
                <a:spcPts val="0"/>
              </a:spcAft>
            </a:pPr>
            <a:fld id="{FBAD213D-AF56-4341-9D9A-AC770134EB63}" type="slidenum">
              <a:rPr lang="en-US" smtClean="0">
                <a:solidFill>
                  <a:srgbClr val="FFFFFF"/>
                </a:solidFill>
                <a:latin typeface="Arial"/>
              </a:rPr>
              <a:pPr algn="l" fontAlgn="auto">
                <a:spcBef>
                  <a:spcPts val="0"/>
                </a:spcBef>
                <a:spcAft>
                  <a:spcPts val="0"/>
                </a:spcAft>
              </a:pPr>
              <a:t>‹#›</a:t>
            </a:fld>
            <a:endParaRPr lang="en-US" dirty="0">
              <a:solidFill>
                <a:srgbClr val="FFFFFF"/>
              </a:solidFill>
              <a:latin typeface="Arial"/>
            </a:endParaRPr>
          </a:p>
        </p:txBody>
      </p:sp>
      <p:sp>
        <p:nvSpPr>
          <p:cNvPr id="3" name="Content Placeholder 2"/>
          <p:cNvSpPr>
            <a:spLocks noGrp="1"/>
          </p:cNvSpPr>
          <p:nvPr>
            <p:ph sz="quarter" idx="11"/>
          </p:nvPr>
        </p:nvSpPr>
        <p:spPr>
          <a:xfrm>
            <a:off x="330201" y="1575413"/>
            <a:ext cx="9264518" cy="4609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83"/>
          <p:cNvSpPr>
            <a:spLocks noGrp="1" noChangeArrowheads="1"/>
          </p:cNvSpPr>
          <p:nvPr>
            <p:ph type="title"/>
          </p:nvPr>
        </p:nvSpPr>
        <p:spPr bwMode="black">
          <a:xfrm>
            <a:off x="330200" y="212056"/>
            <a:ext cx="92711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2057764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Section Title Slide">
    <p:bg>
      <p:bgPr>
        <a:solidFill>
          <a:schemeClr val="bg1"/>
        </a:solidFill>
        <a:effectLst/>
      </p:bgPr>
    </p:bg>
    <p:spTree>
      <p:nvGrpSpPr>
        <p:cNvPr id="1" name=""/>
        <p:cNvGrpSpPr/>
        <p:nvPr/>
      </p:nvGrpSpPr>
      <p:grpSpPr>
        <a:xfrm>
          <a:off x="0" y="0"/>
          <a:ext cx="0" cy="0"/>
          <a:chOff x="0" y="0"/>
          <a:chExt cx="0" cy="0"/>
        </a:xfrm>
      </p:grpSpPr>
      <p:pic>
        <p:nvPicPr>
          <p:cNvPr id="6" name="Picture 15" descr="Wave_Letter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165100"/>
            <a:ext cx="9906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
          <p:cNvSpPr txBox="1">
            <a:spLocks noChangeArrowheads="1"/>
          </p:cNvSpPr>
          <p:nvPr userDrawn="1"/>
        </p:nvSpPr>
        <p:spPr bwMode="gray">
          <a:xfrm>
            <a:off x="161661" y="216000"/>
            <a:ext cx="95929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1400">
                <a:solidFill>
                  <a:schemeClr val="tx1"/>
                </a:solidFill>
                <a:latin typeface="Arial" pitchFamily="34" charset="0"/>
                <a:ea typeface="ヒラギノ角ゴ Pro W3"/>
                <a:cs typeface="ヒラギノ角ゴ Pro W3"/>
              </a:defRPr>
            </a:lvl1pPr>
            <a:lvl2pPr marL="742950" indent="-285750" eaLnBrk="0" hangingPunct="0">
              <a:defRPr sz="1400">
                <a:solidFill>
                  <a:schemeClr val="tx1"/>
                </a:solidFill>
                <a:latin typeface="Arial" pitchFamily="34" charset="0"/>
                <a:ea typeface="ヒラギノ角ゴ Pro W3"/>
                <a:cs typeface="ヒラギノ角ゴ Pro W3"/>
              </a:defRPr>
            </a:lvl2pPr>
            <a:lvl3pPr marL="1143000" indent="-228600" eaLnBrk="0" hangingPunct="0">
              <a:defRPr sz="1400">
                <a:solidFill>
                  <a:schemeClr val="tx1"/>
                </a:solidFill>
                <a:latin typeface="Arial" pitchFamily="34" charset="0"/>
                <a:ea typeface="ヒラギノ角ゴ Pro W3"/>
                <a:cs typeface="ヒラギノ角ゴ Pro W3"/>
              </a:defRPr>
            </a:lvl3pPr>
            <a:lvl4pPr marL="1600200" indent="-228600" eaLnBrk="0" hangingPunct="0">
              <a:defRPr sz="1400">
                <a:solidFill>
                  <a:schemeClr val="tx1"/>
                </a:solidFill>
                <a:latin typeface="Arial" pitchFamily="34" charset="0"/>
                <a:ea typeface="ヒラギノ角ゴ Pro W3"/>
                <a:cs typeface="ヒラギノ角ゴ Pro W3"/>
              </a:defRPr>
            </a:lvl4pPr>
            <a:lvl5pPr marL="2057400" indent="-228600" eaLnBrk="0" hangingPunct="0">
              <a:defRPr sz="1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9pPr>
          </a:lstStyle>
          <a:p>
            <a:pPr algn="l" eaLnBrk="1" hangingPunct="1">
              <a:lnSpc>
                <a:spcPts val="2400"/>
              </a:lnSpc>
            </a:pPr>
            <a:r>
              <a:rPr lang="en-US" dirty="0">
                <a:solidFill>
                  <a:srgbClr val="FFFFFF"/>
                </a:solidFill>
              </a:rPr>
              <a:t>Citi </a:t>
            </a:r>
            <a:r>
              <a:rPr lang="en-US" dirty="0" smtClean="0">
                <a:solidFill>
                  <a:srgbClr val="FFFFFF"/>
                </a:solidFill>
              </a:rPr>
              <a:t>Commercial Bank</a:t>
            </a:r>
            <a:endParaRPr lang="en-US" dirty="0">
              <a:solidFill>
                <a:srgbClr val="FFFFFF"/>
              </a:solidFill>
            </a:endParaRPr>
          </a:p>
        </p:txBody>
      </p:sp>
      <p:pic>
        <p:nvPicPr>
          <p:cNvPr id="9" name="Picture 19" descr="citi-r_2c-blu_pos_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16112" y="6569075"/>
            <a:ext cx="51421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a:spLocks noGrp="1" noChangeArrowheads="1"/>
          </p:cNvSpPr>
          <p:nvPr>
            <p:ph type="ctrTitle" hasCustomPrompt="1"/>
          </p:nvPr>
        </p:nvSpPr>
        <p:spPr>
          <a:xfrm>
            <a:off x="153063" y="2631759"/>
            <a:ext cx="9599877" cy="492443"/>
          </a:xfrm>
          <a:ln w="9525">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sz="3200"/>
            </a:lvl1pPr>
          </a:lstStyle>
          <a:p>
            <a:pPr lvl="0"/>
            <a:r>
              <a:rPr lang="en-US" noProof="0" dirty="0" smtClean="0"/>
              <a:t>Title: Arial, 32 pt., Color (R: 0 | G: 45 | B:114)</a:t>
            </a:r>
          </a:p>
        </p:txBody>
      </p:sp>
    </p:spTree>
    <p:extLst>
      <p:ext uri="{BB962C8B-B14F-4D97-AF65-F5344CB8AC3E}">
        <p14:creationId xmlns:p14="http://schemas.microsoft.com/office/powerpoint/2010/main" val="187473273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ontent_with_subtitle">
    <p:spTree>
      <p:nvGrpSpPr>
        <p:cNvPr id="1" name=""/>
        <p:cNvGrpSpPr/>
        <p:nvPr/>
      </p:nvGrpSpPr>
      <p:grpSpPr>
        <a:xfrm>
          <a:off x="0" y="0"/>
          <a:ext cx="0" cy="0"/>
          <a:chOff x="0" y="0"/>
          <a:chExt cx="0" cy="0"/>
        </a:xfrm>
      </p:grpSpPr>
      <p:sp>
        <p:nvSpPr>
          <p:cNvPr id="5" name="Line 3"/>
          <p:cNvSpPr>
            <a:spLocks noChangeShapeType="1"/>
          </p:cNvSpPr>
          <p:nvPr userDrawn="1"/>
        </p:nvSpPr>
        <p:spPr bwMode="gray">
          <a:xfrm>
            <a:off x="349120" y="1490949"/>
            <a:ext cx="9207765" cy="0"/>
          </a:xfrm>
          <a:prstGeom prst="line">
            <a:avLst/>
          </a:prstGeom>
          <a:noFill/>
          <a:ln w="12700">
            <a:solidFill>
              <a:schemeClr val="tx1">
                <a:lumMod val="40000"/>
                <a:lumOff val="60000"/>
              </a:schemeClr>
            </a:solidFill>
            <a:round/>
            <a:headEnd/>
            <a:tailEnd/>
          </a:ln>
        </p:spPr>
        <p:txBody>
          <a:bodyPr wrap="none" lIns="91427" tIns="45713" rIns="91427" bIns="45713" anchor="ctr"/>
          <a:lstStyle/>
          <a:p>
            <a:pPr algn="l" fontAlgn="auto">
              <a:spcBef>
                <a:spcPts val="0"/>
              </a:spcBef>
              <a:spcAft>
                <a:spcPts val="0"/>
              </a:spcAft>
            </a:pPr>
            <a:endParaRPr lang="en-US" sz="1800" b="1" dirty="0">
              <a:solidFill>
                <a:srgbClr val="53565A"/>
              </a:solidFill>
              <a:latin typeface="Arial"/>
              <a:cs typeface="Arial" pitchFamily="34" charset="0"/>
            </a:endParaRPr>
          </a:p>
        </p:txBody>
      </p:sp>
      <p:sp>
        <p:nvSpPr>
          <p:cNvPr id="10" name="Text Placeholder 9"/>
          <p:cNvSpPr>
            <a:spLocks noGrp="1"/>
          </p:cNvSpPr>
          <p:nvPr>
            <p:ph type="body" sz="quarter" idx="10"/>
          </p:nvPr>
        </p:nvSpPr>
        <p:spPr>
          <a:xfrm>
            <a:off x="330203" y="716097"/>
            <a:ext cx="9226682" cy="728531"/>
          </a:xfrm>
          <a:prstGeom prst="rect">
            <a:avLst/>
          </a:prstGeom>
        </p:spPr>
        <p:txBody>
          <a:bodyPr anchor="ctr"/>
          <a:lstStyle>
            <a:lvl1pPr marL="0" indent="0">
              <a:buNone/>
              <a:defRPr b="0">
                <a:solidFill>
                  <a:schemeClr val="tx1"/>
                </a:solidFill>
              </a:defRPr>
            </a:lvl1pPr>
          </a:lstStyle>
          <a:p>
            <a:pPr lvl="0"/>
            <a:r>
              <a:rPr lang="en-US" smtClean="0"/>
              <a:t>Click to edit Master text styles</a:t>
            </a:r>
          </a:p>
        </p:txBody>
      </p:sp>
      <p:sp>
        <p:nvSpPr>
          <p:cNvPr id="9" name="Rectangle 85"/>
          <p:cNvSpPr>
            <a:spLocks noGrp="1" noChangeArrowheads="1"/>
          </p:cNvSpPr>
          <p:nvPr>
            <p:ph type="sldNum" sz="quarter" idx="4"/>
          </p:nvPr>
        </p:nvSpPr>
        <p:spPr bwMode="black">
          <a:xfrm>
            <a:off x="271727" y="6488113"/>
            <a:ext cx="37491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900">
                <a:solidFill>
                  <a:schemeClr val="bg1"/>
                </a:solidFill>
              </a:defRPr>
            </a:lvl1pPr>
          </a:lstStyle>
          <a:p>
            <a:pPr algn="l" fontAlgn="auto">
              <a:spcBef>
                <a:spcPts val="0"/>
              </a:spcBef>
              <a:spcAft>
                <a:spcPts val="0"/>
              </a:spcAft>
            </a:pPr>
            <a:fld id="{FBAD213D-AF56-4341-9D9A-AC770134EB63}" type="slidenum">
              <a:rPr lang="en-US" smtClean="0">
                <a:solidFill>
                  <a:srgbClr val="FFFFFF"/>
                </a:solidFill>
                <a:latin typeface="Arial"/>
              </a:rPr>
              <a:pPr algn="l" fontAlgn="auto">
                <a:spcBef>
                  <a:spcPts val="0"/>
                </a:spcBef>
                <a:spcAft>
                  <a:spcPts val="0"/>
                </a:spcAft>
              </a:pPr>
              <a:t>‹#›</a:t>
            </a:fld>
            <a:endParaRPr lang="en-US" dirty="0">
              <a:solidFill>
                <a:srgbClr val="FFFFFF"/>
              </a:solidFill>
              <a:latin typeface="Arial"/>
            </a:endParaRPr>
          </a:p>
        </p:txBody>
      </p:sp>
      <p:sp>
        <p:nvSpPr>
          <p:cNvPr id="3" name="Content Placeholder 2"/>
          <p:cNvSpPr>
            <a:spLocks noGrp="1"/>
          </p:cNvSpPr>
          <p:nvPr>
            <p:ph sz="quarter" idx="11"/>
          </p:nvPr>
        </p:nvSpPr>
        <p:spPr>
          <a:xfrm>
            <a:off x="330201" y="1575413"/>
            <a:ext cx="9264518" cy="4609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83"/>
          <p:cNvSpPr>
            <a:spLocks noGrp="1" noChangeArrowheads="1"/>
          </p:cNvSpPr>
          <p:nvPr>
            <p:ph type="title"/>
          </p:nvPr>
        </p:nvSpPr>
        <p:spPr bwMode="black">
          <a:xfrm>
            <a:off x="330200" y="212056"/>
            <a:ext cx="92711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142278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ound Single Corner Rectangle 3"/>
          <p:cNvSpPr/>
          <p:nvPr userDrawn="1"/>
        </p:nvSpPr>
        <p:spPr bwMode="ltGray">
          <a:xfrm flipV="1">
            <a:off x="2" y="-1"/>
            <a:ext cx="9561512" cy="1020763"/>
          </a:xfrm>
          <a:prstGeom prst="round1Rect">
            <a:avLst/>
          </a:prstGeom>
          <a:gradFill flip="none" rotWithShape="1">
            <a:gsLst>
              <a:gs pos="0">
                <a:srgbClr val="336699"/>
              </a:gs>
              <a:gs pos="35000">
                <a:srgbClr val="0070C0"/>
              </a:gs>
              <a:gs pos="100000">
                <a:srgbClr val="66CC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a:spLocks noChangeArrowheads="1"/>
          </p:cNvSpPr>
          <p:nvPr userDrawn="1"/>
        </p:nvSpPr>
        <p:spPr bwMode="auto">
          <a:xfrm>
            <a:off x="246115" y="6494467"/>
            <a:ext cx="1598515" cy="307777"/>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b="0" dirty="0" smtClean="0">
                <a:solidFill>
                  <a:srgbClr val="003399"/>
                </a:solidFill>
              </a:rPr>
              <a:t>Commercial Bank</a:t>
            </a:r>
          </a:p>
        </p:txBody>
      </p:sp>
      <p:pic>
        <p:nvPicPr>
          <p:cNvPr id="6" name="Picture 27" descr="Citi_c_r_4_300.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432" y="6248404"/>
            <a:ext cx="8112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5"/>
          <p:cNvSpPr>
            <a:spLocks noGrp="1" noChangeArrowheads="1"/>
          </p:cNvSpPr>
          <p:nvPr>
            <p:ph type="sldNum" sz="quarter" idx="10"/>
          </p:nvPr>
        </p:nvSpPr>
        <p:spPr bwMode="black">
          <a:xfrm>
            <a:off x="5182991" y="6511925"/>
            <a:ext cx="346075" cy="274638"/>
          </a:xfrm>
          <a:prstGeom prst="rect">
            <a:avLst/>
          </a:prstGeom>
          <a:ln>
            <a:miter lim="800000"/>
            <a:headEnd/>
            <a:tailEnd/>
          </a:ln>
        </p:spPr>
        <p:txBody>
          <a:bodyPr vert="horz" wrap="square" lIns="0" tIns="0" rIns="0" bIns="0" numCol="1" anchor="ctr" anchorCtr="0" compatLnSpc="1">
            <a:prstTxWarp prst="textNoShape">
              <a:avLst/>
            </a:prstTxWarp>
          </a:bodyPr>
          <a:lstStyle>
            <a:lvl1pPr algn="l">
              <a:defRPr sz="900">
                <a:solidFill>
                  <a:schemeClr val="tx1"/>
                </a:solidFill>
                <a:latin typeface="Arial" pitchFamily="34" charset="0"/>
                <a:cs typeface="+mn-cs"/>
              </a:defRPr>
            </a:lvl1pPr>
          </a:lstStyle>
          <a:p>
            <a:pPr>
              <a:defRPr/>
            </a:pPr>
            <a:fld id="{B6B1A286-0EF2-4987-B7E7-E0129241A22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ound Single Corner Rectangle 4"/>
          <p:cNvSpPr/>
          <p:nvPr userDrawn="1"/>
        </p:nvSpPr>
        <p:spPr bwMode="ltGray">
          <a:xfrm flipV="1">
            <a:off x="2" y="-1"/>
            <a:ext cx="9561512" cy="1020763"/>
          </a:xfrm>
          <a:prstGeom prst="round1Rect">
            <a:avLst/>
          </a:prstGeom>
          <a:gradFill flip="none" rotWithShape="1">
            <a:gsLst>
              <a:gs pos="0">
                <a:srgbClr val="336699"/>
              </a:gs>
              <a:gs pos="35000">
                <a:srgbClr val="0070C0"/>
              </a:gs>
              <a:gs pos="100000">
                <a:srgbClr val="66CC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a:spLocks noChangeArrowheads="1"/>
          </p:cNvSpPr>
          <p:nvPr userDrawn="1"/>
        </p:nvSpPr>
        <p:spPr bwMode="auto">
          <a:xfrm>
            <a:off x="246115" y="6494467"/>
            <a:ext cx="1598515" cy="307777"/>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b="0" dirty="0" smtClean="0">
                <a:solidFill>
                  <a:srgbClr val="003399"/>
                </a:solidFill>
              </a:rPr>
              <a:t>Commercial Bank</a:t>
            </a:r>
          </a:p>
        </p:txBody>
      </p:sp>
      <p:pic>
        <p:nvPicPr>
          <p:cNvPr id="7" name="Picture 27" descr="Citi_c_r_4_300.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432" y="6248404"/>
            <a:ext cx="8112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5"/>
          <p:cNvSpPr>
            <a:spLocks noGrp="1" noChangeArrowheads="1"/>
          </p:cNvSpPr>
          <p:nvPr>
            <p:ph type="sldNum" sz="quarter" idx="10"/>
          </p:nvPr>
        </p:nvSpPr>
        <p:spPr bwMode="black">
          <a:xfrm>
            <a:off x="5182991" y="6511925"/>
            <a:ext cx="346075" cy="274638"/>
          </a:xfrm>
          <a:prstGeom prst="rect">
            <a:avLst/>
          </a:prstGeom>
          <a:ln>
            <a:miter lim="800000"/>
            <a:headEnd/>
            <a:tailEnd/>
          </a:ln>
        </p:spPr>
        <p:txBody>
          <a:bodyPr vert="horz" wrap="square" lIns="0" tIns="0" rIns="0" bIns="0" numCol="1" anchor="ctr" anchorCtr="0" compatLnSpc="1">
            <a:prstTxWarp prst="textNoShape">
              <a:avLst/>
            </a:prstTxWarp>
          </a:bodyPr>
          <a:lstStyle>
            <a:lvl1pPr algn="l">
              <a:defRPr sz="900">
                <a:solidFill>
                  <a:schemeClr val="tx1"/>
                </a:solidFill>
                <a:latin typeface="Arial" pitchFamily="34" charset="0"/>
                <a:cs typeface="+mn-cs"/>
              </a:defRPr>
            </a:lvl1pPr>
          </a:lstStyle>
          <a:p>
            <a:pPr>
              <a:defRPr/>
            </a:pPr>
            <a:fld id="{B6B1A286-0EF2-4987-B7E7-E0129241A22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ound Single Corner Rectangle 6"/>
          <p:cNvSpPr/>
          <p:nvPr userDrawn="1"/>
        </p:nvSpPr>
        <p:spPr bwMode="ltGray">
          <a:xfrm flipV="1">
            <a:off x="2" y="-1"/>
            <a:ext cx="9561512" cy="1020763"/>
          </a:xfrm>
          <a:prstGeom prst="round1Rect">
            <a:avLst/>
          </a:prstGeom>
          <a:gradFill flip="none" rotWithShape="1">
            <a:gsLst>
              <a:gs pos="0">
                <a:srgbClr val="336699"/>
              </a:gs>
              <a:gs pos="35000">
                <a:srgbClr val="0070C0"/>
              </a:gs>
              <a:gs pos="100000">
                <a:srgbClr val="66CC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7"/>
          <p:cNvSpPr txBox="1">
            <a:spLocks noChangeArrowheads="1"/>
          </p:cNvSpPr>
          <p:nvPr userDrawn="1"/>
        </p:nvSpPr>
        <p:spPr bwMode="auto">
          <a:xfrm>
            <a:off x="246115" y="6494467"/>
            <a:ext cx="1598515" cy="307777"/>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b="0" dirty="0" smtClean="0">
                <a:solidFill>
                  <a:srgbClr val="003399"/>
                </a:solidFill>
              </a:rPr>
              <a:t>Commercial Bank</a:t>
            </a:r>
          </a:p>
        </p:txBody>
      </p:sp>
      <p:pic>
        <p:nvPicPr>
          <p:cNvPr id="9" name="Picture 27" descr="Citi_c_r_4_300.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432" y="6248404"/>
            <a:ext cx="8112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5"/>
          <p:cNvSpPr>
            <a:spLocks noGrp="1" noChangeArrowheads="1"/>
          </p:cNvSpPr>
          <p:nvPr>
            <p:ph type="sldNum" sz="quarter" idx="10"/>
          </p:nvPr>
        </p:nvSpPr>
        <p:spPr bwMode="black">
          <a:xfrm>
            <a:off x="5182991" y="6511925"/>
            <a:ext cx="346075" cy="274638"/>
          </a:xfrm>
          <a:prstGeom prst="rect">
            <a:avLst/>
          </a:prstGeom>
          <a:ln>
            <a:miter lim="800000"/>
            <a:headEnd/>
            <a:tailEnd/>
          </a:ln>
        </p:spPr>
        <p:txBody>
          <a:bodyPr vert="horz" wrap="square" lIns="0" tIns="0" rIns="0" bIns="0" numCol="1" anchor="ctr" anchorCtr="0" compatLnSpc="1">
            <a:prstTxWarp prst="textNoShape">
              <a:avLst/>
            </a:prstTxWarp>
          </a:bodyPr>
          <a:lstStyle>
            <a:lvl1pPr algn="l">
              <a:defRPr sz="900">
                <a:solidFill>
                  <a:schemeClr val="tx1"/>
                </a:solidFill>
                <a:latin typeface="Arial" pitchFamily="34" charset="0"/>
                <a:cs typeface="+mn-cs"/>
              </a:defRPr>
            </a:lvl1pPr>
          </a:lstStyle>
          <a:p>
            <a:pPr>
              <a:defRPr/>
            </a:pPr>
            <a:fld id="{B6B1A286-0EF2-4987-B7E7-E0129241A22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ound Single Corner Rectangle 2"/>
          <p:cNvSpPr/>
          <p:nvPr userDrawn="1"/>
        </p:nvSpPr>
        <p:spPr bwMode="ltGray">
          <a:xfrm flipV="1">
            <a:off x="2" y="-1"/>
            <a:ext cx="9561512" cy="1020763"/>
          </a:xfrm>
          <a:prstGeom prst="round1Rect">
            <a:avLst/>
          </a:prstGeom>
          <a:gradFill flip="none" rotWithShape="1">
            <a:gsLst>
              <a:gs pos="0">
                <a:srgbClr val="336699"/>
              </a:gs>
              <a:gs pos="35000">
                <a:srgbClr val="0070C0"/>
              </a:gs>
              <a:gs pos="100000">
                <a:srgbClr val="66CC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3"/>
          <p:cNvSpPr txBox="1">
            <a:spLocks noChangeArrowheads="1"/>
          </p:cNvSpPr>
          <p:nvPr userDrawn="1"/>
        </p:nvSpPr>
        <p:spPr bwMode="auto">
          <a:xfrm>
            <a:off x="246115" y="6494467"/>
            <a:ext cx="1598515" cy="307777"/>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b="0" dirty="0" smtClean="0">
                <a:solidFill>
                  <a:srgbClr val="003399"/>
                </a:solidFill>
              </a:rPr>
              <a:t>Commercial Bank</a:t>
            </a:r>
          </a:p>
        </p:txBody>
      </p:sp>
      <p:pic>
        <p:nvPicPr>
          <p:cNvPr id="5" name="Picture 27" descr="Citi_c_r_4_300.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432" y="6248404"/>
            <a:ext cx="8112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5"/>
          <p:cNvSpPr>
            <a:spLocks noGrp="1" noChangeArrowheads="1"/>
          </p:cNvSpPr>
          <p:nvPr>
            <p:ph type="sldNum" sz="quarter" idx="10"/>
          </p:nvPr>
        </p:nvSpPr>
        <p:spPr bwMode="black">
          <a:xfrm>
            <a:off x="5182991" y="6511925"/>
            <a:ext cx="346075" cy="274638"/>
          </a:xfrm>
          <a:prstGeom prst="rect">
            <a:avLst/>
          </a:prstGeom>
          <a:ln>
            <a:miter lim="800000"/>
            <a:headEnd/>
            <a:tailEnd/>
          </a:ln>
        </p:spPr>
        <p:txBody>
          <a:bodyPr vert="horz" wrap="square" lIns="0" tIns="0" rIns="0" bIns="0" numCol="1" anchor="ctr" anchorCtr="0" compatLnSpc="1">
            <a:prstTxWarp prst="textNoShape">
              <a:avLst/>
            </a:prstTxWarp>
          </a:bodyPr>
          <a:lstStyle>
            <a:lvl1pPr algn="l">
              <a:defRPr sz="900">
                <a:solidFill>
                  <a:schemeClr val="tx1"/>
                </a:solidFill>
                <a:latin typeface="Arial" pitchFamily="34" charset="0"/>
                <a:cs typeface="+mn-cs"/>
              </a:defRPr>
            </a:lvl1pPr>
          </a:lstStyle>
          <a:p>
            <a:pPr>
              <a:defRPr/>
            </a:pPr>
            <a:fld id="{B6B1A286-0EF2-4987-B7E7-E0129241A22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ound Single Corner Rectangle 1"/>
          <p:cNvSpPr/>
          <p:nvPr userDrawn="1"/>
        </p:nvSpPr>
        <p:spPr bwMode="ltGray">
          <a:xfrm flipV="1">
            <a:off x="2" y="-1"/>
            <a:ext cx="9561512" cy="1020763"/>
          </a:xfrm>
          <a:prstGeom prst="round1Rect">
            <a:avLst/>
          </a:prstGeom>
          <a:gradFill flip="none" rotWithShape="1">
            <a:gsLst>
              <a:gs pos="0">
                <a:srgbClr val="336699"/>
              </a:gs>
              <a:gs pos="35000">
                <a:srgbClr val="0070C0"/>
              </a:gs>
              <a:gs pos="100000">
                <a:srgbClr val="66CC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Box 2"/>
          <p:cNvSpPr txBox="1">
            <a:spLocks noChangeArrowheads="1"/>
          </p:cNvSpPr>
          <p:nvPr userDrawn="1"/>
        </p:nvSpPr>
        <p:spPr bwMode="auto">
          <a:xfrm>
            <a:off x="246115" y="6494467"/>
            <a:ext cx="1598515" cy="307777"/>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b="0" dirty="0" smtClean="0">
                <a:solidFill>
                  <a:srgbClr val="003399"/>
                </a:solidFill>
              </a:rPr>
              <a:t>Commercial Bank</a:t>
            </a:r>
          </a:p>
        </p:txBody>
      </p:sp>
      <p:pic>
        <p:nvPicPr>
          <p:cNvPr id="4" name="Picture 27" descr="Citi_c_r_4_300.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432" y="6248404"/>
            <a:ext cx="8112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5"/>
          <p:cNvSpPr>
            <a:spLocks noGrp="1" noChangeArrowheads="1"/>
          </p:cNvSpPr>
          <p:nvPr>
            <p:ph type="sldNum" sz="quarter" idx="10"/>
          </p:nvPr>
        </p:nvSpPr>
        <p:spPr bwMode="black">
          <a:xfrm>
            <a:off x="5182991" y="6511925"/>
            <a:ext cx="346075" cy="274638"/>
          </a:xfrm>
          <a:prstGeom prst="rect">
            <a:avLst/>
          </a:prstGeom>
          <a:ln>
            <a:miter lim="800000"/>
            <a:headEnd/>
            <a:tailEnd/>
          </a:ln>
        </p:spPr>
        <p:txBody>
          <a:bodyPr vert="horz" wrap="square" lIns="0" tIns="0" rIns="0" bIns="0" numCol="1" anchor="ctr" anchorCtr="0" compatLnSpc="1">
            <a:prstTxWarp prst="textNoShape">
              <a:avLst/>
            </a:prstTxWarp>
          </a:bodyPr>
          <a:lstStyle>
            <a:lvl1pPr algn="l">
              <a:defRPr sz="900">
                <a:solidFill>
                  <a:schemeClr val="tx1"/>
                </a:solidFill>
                <a:latin typeface="Arial" pitchFamily="34" charset="0"/>
                <a:cs typeface="+mn-cs"/>
              </a:defRPr>
            </a:lvl1pPr>
          </a:lstStyle>
          <a:p>
            <a:pPr>
              <a:defRPr/>
            </a:pPr>
            <a:fld id="{B6B1A286-0EF2-4987-B7E7-E0129241A22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ound Single Corner Rectangle 4"/>
          <p:cNvSpPr/>
          <p:nvPr userDrawn="1"/>
        </p:nvSpPr>
        <p:spPr bwMode="ltGray">
          <a:xfrm flipV="1">
            <a:off x="2" y="-1"/>
            <a:ext cx="9561512" cy="1020763"/>
          </a:xfrm>
          <a:prstGeom prst="round1Rect">
            <a:avLst/>
          </a:prstGeom>
          <a:gradFill flip="none" rotWithShape="1">
            <a:gsLst>
              <a:gs pos="0">
                <a:srgbClr val="336699"/>
              </a:gs>
              <a:gs pos="35000">
                <a:srgbClr val="0070C0"/>
              </a:gs>
              <a:gs pos="100000">
                <a:srgbClr val="66CC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a:spLocks noChangeArrowheads="1"/>
          </p:cNvSpPr>
          <p:nvPr userDrawn="1"/>
        </p:nvSpPr>
        <p:spPr bwMode="auto">
          <a:xfrm>
            <a:off x="246115" y="6494467"/>
            <a:ext cx="1598515" cy="307777"/>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b="0" dirty="0" smtClean="0">
                <a:solidFill>
                  <a:srgbClr val="003399"/>
                </a:solidFill>
              </a:rPr>
              <a:t>Commercial Bank</a:t>
            </a:r>
          </a:p>
        </p:txBody>
      </p:sp>
      <p:pic>
        <p:nvPicPr>
          <p:cNvPr id="7" name="Picture 27" descr="Citi_c_r_4_300.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432" y="6248404"/>
            <a:ext cx="8112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5"/>
          <p:cNvSpPr>
            <a:spLocks noGrp="1" noChangeArrowheads="1"/>
          </p:cNvSpPr>
          <p:nvPr>
            <p:ph type="sldNum" sz="quarter" idx="10"/>
          </p:nvPr>
        </p:nvSpPr>
        <p:spPr bwMode="black">
          <a:xfrm>
            <a:off x="5182991" y="6511925"/>
            <a:ext cx="346075" cy="274638"/>
          </a:xfrm>
          <a:prstGeom prst="rect">
            <a:avLst/>
          </a:prstGeom>
          <a:ln>
            <a:miter lim="800000"/>
            <a:headEnd/>
            <a:tailEnd/>
          </a:ln>
        </p:spPr>
        <p:txBody>
          <a:bodyPr vert="horz" wrap="square" lIns="0" tIns="0" rIns="0" bIns="0" numCol="1" anchor="ctr" anchorCtr="0" compatLnSpc="1">
            <a:prstTxWarp prst="textNoShape">
              <a:avLst/>
            </a:prstTxWarp>
          </a:bodyPr>
          <a:lstStyle>
            <a:lvl1pPr algn="l">
              <a:defRPr sz="900">
                <a:solidFill>
                  <a:schemeClr val="tx1"/>
                </a:solidFill>
                <a:latin typeface="Arial" pitchFamily="34" charset="0"/>
                <a:cs typeface="+mn-cs"/>
              </a:defRPr>
            </a:lvl1pPr>
          </a:lstStyle>
          <a:p>
            <a:pPr>
              <a:defRPr/>
            </a:pPr>
            <a:fld id="{B6B1A286-0EF2-4987-B7E7-E0129241A22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ound Single Corner Rectangle 4"/>
          <p:cNvSpPr/>
          <p:nvPr userDrawn="1"/>
        </p:nvSpPr>
        <p:spPr bwMode="ltGray">
          <a:xfrm flipV="1">
            <a:off x="2" y="-1"/>
            <a:ext cx="9561512" cy="1020763"/>
          </a:xfrm>
          <a:prstGeom prst="round1Rect">
            <a:avLst/>
          </a:prstGeom>
          <a:gradFill flip="none" rotWithShape="1">
            <a:gsLst>
              <a:gs pos="0">
                <a:srgbClr val="336699"/>
              </a:gs>
              <a:gs pos="35000">
                <a:srgbClr val="0070C0"/>
              </a:gs>
              <a:gs pos="100000">
                <a:srgbClr val="66CC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a:spLocks noChangeArrowheads="1"/>
          </p:cNvSpPr>
          <p:nvPr userDrawn="1"/>
        </p:nvSpPr>
        <p:spPr bwMode="auto">
          <a:xfrm>
            <a:off x="246115" y="6494467"/>
            <a:ext cx="1598515" cy="307777"/>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b="0" dirty="0" smtClean="0">
                <a:solidFill>
                  <a:srgbClr val="003399"/>
                </a:solidFill>
              </a:rPr>
              <a:t>Commercial Bank</a:t>
            </a:r>
          </a:p>
        </p:txBody>
      </p:sp>
      <p:pic>
        <p:nvPicPr>
          <p:cNvPr id="7" name="Picture 27" descr="Citi_c_r_4_300.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41432" y="6248404"/>
            <a:ext cx="8112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5"/>
          <p:cNvSpPr>
            <a:spLocks noGrp="1" noChangeArrowheads="1"/>
          </p:cNvSpPr>
          <p:nvPr>
            <p:ph type="sldNum" sz="quarter" idx="10"/>
          </p:nvPr>
        </p:nvSpPr>
        <p:spPr bwMode="black">
          <a:xfrm>
            <a:off x="5182991" y="6511925"/>
            <a:ext cx="346075" cy="274638"/>
          </a:xfrm>
          <a:prstGeom prst="rect">
            <a:avLst/>
          </a:prstGeom>
          <a:ln>
            <a:miter lim="800000"/>
            <a:headEnd/>
            <a:tailEnd/>
          </a:ln>
        </p:spPr>
        <p:txBody>
          <a:bodyPr vert="horz" wrap="square" lIns="0" tIns="0" rIns="0" bIns="0" numCol="1" anchor="ctr" anchorCtr="0" compatLnSpc="1">
            <a:prstTxWarp prst="textNoShape">
              <a:avLst/>
            </a:prstTxWarp>
          </a:bodyPr>
          <a:lstStyle>
            <a:lvl1pPr algn="l">
              <a:defRPr sz="900">
                <a:solidFill>
                  <a:schemeClr val="tx1"/>
                </a:solidFill>
                <a:latin typeface="Arial" pitchFamily="34" charset="0"/>
                <a:cs typeface="+mn-cs"/>
              </a:defRPr>
            </a:lvl1pPr>
          </a:lstStyle>
          <a:p>
            <a:pPr>
              <a:defRPr/>
            </a:pPr>
            <a:fld id="{B6B1A286-0EF2-4987-B7E7-E0129241A2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9" name="Round Single Corner Rectangle 8"/>
          <p:cNvSpPr/>
          <p:nvPr userDrawn="1"/>
        </p:nvSpPr>
        <p:spPr bwMode="ltGray">
          <a:xfrm flipV="1">
            <a:off x="2" y="-1"/>
            <a:ext cx="9561512" cy="1020763"/>
          </a:xfrm>
          <a:prstGeom prst="round1Rect">
            <a:avLst/>
          </a:prstGeom>
          <a:gradFill flip="none" rotWithShape="1">
            <a:gsLst>
              <a:gs pos="0">
                <a:srgbClr val="336699"/>
              </a:gs>
              <a:gs pos="35000">
                <a:srgbClr val="0070C0"/>
              </a:gs>
              <a:gs pos="100000">
                <a:srgbClr val="66CC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9"/>
          <p:cNvSpPr txBox="1">
            <a:spLocks noChangeArrowheads="1"/>
          </p:cNvSpPr>
          <p:nvPr userDrawn="1"/>
        </p:nvSpPr>
        <p:spPr bwMode="black">
          <a:xfrm>
            <a:off x="251715" y="557213"/>
            <a:ext cx="19175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en-US" altLang="en-US" sz="1600" dirty="0">
                <a:solidFill>
                  <a:schemeClr val="bg1"/>
                </a:solidFill>
              </a:rPr>
              <a:t>Commercial </a:t>
            </a:r>
            <a:r>
              <a:rPr lang="en-US" altLang="en-US" sz="1600" dirty="0" smtClean="0">
                <a:solidFill>
                  <a:schemeClr val="bg1"/>
                </a:solidFill>
              </a:rPr>
              <a:t>Bank</a:t>
            </a:r>
            <a:endParaRPr lang="en-US" altLang="en-US" sz="1600" dirty="0">
              <a:solidFill>
                <a:schemeClr val="bg1"/>
              </a:solidFill>
            </a:endParaRPr>
          </a:p>
        </p:txBody>
      </p:sp>
      <p:pic>
        <p:nvPicPr>
          <p:cNvPr id="13" name="Picture 9" descr="Citi_wr_r.gif"/>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black">
          <a:xfrm>
            <a:off x="8550150" y="365127"/>
            <a:ext cx="79533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5" r:id="rId15"/>
    <p:sldLayoutId id="2147483697" r:id="rId16"/>
  </p:sldLayoutIdLst>
  <p:txStyles>
    <p:title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accent2"/>
          </a:solidFill>
          <a:latin typeface="Arial" charset="0"/>
        </a:defRPr>
      </a:lvl2pPr>
      <a:lvl3pPr algn="l" rtl="0" fontAlgn="base">
        <a:spcBef>
          <a:spcPct val="0"/>
        </a:spcBef>
        <a:spcAft>
          <a:spcPct val="0"/>
        </a:spcAft>
        <a:defRPr sz="2400">
          <a:solidFill>
            <a:schemeClr val="accent2"/>
          </a:solidFill>
          <a:latin typeface="Arial" charset="0"/>
        </a:defRPr>
      </a:lvl3pPr>
      <a:lvl4pPr algn="l" rtl="0" fontAlgn="base">
        <a:spcBef>
          <a:spcPct val="0"/>
        </a:spcBef>
        <a:spcAft>
          <a:spcPct val="0"/>
        </a:spcAft>
        <a:defRPr sz="2400">
          <a:solidFill>
            <a:schemeClr val="accent2"/>
          </a:solidFill>
          <a:latin typeface="Arial" charset="0"/>
        </a:defRPr>
      </a:lvl4pPr>
      <a:lvl5pPr algn="l" rtl="0" fontAlgn="base">
        <a:spcBef>
          <a:spcPct val="0"/>
        </a:spcBef>
        <a:spcAft>
          <a:spcPct val="0"/>
        </a:spcAft>
        <a:defRPr sz="2400">
          <a:solidFill>
            <a:schemeClr val="accent2"/>
          </a:solidFill>
          <a:latin typeface="Arial" charset="0"/>
        </a:defRPr>
      </a:lvl5pPr>
      <a:lvl6pPr marL="457200" algn="l" rtl="0" fontAlgn="base">
        <a:spcBef>
          <a:spcPct val="0"/>
        </a:spcBef>
        <a:spcAft>
          <a:spcPct val="0"/>
        </a:spcAft>
        <a:defRPr sz="2400">
          <a:solidFill>
            <a:schemeClr val="accent2"/>
          </a:solidFill>
          <a:latin typeface="Arial" charset="0"/>
        </a:defRPr>
      </a:lvl6pPr>
      <a:lvl7pPr marL="914400" algn="l" rtl="0" fontAlgn="base">
        <a:spcBef>
          <a:spcPct val="0"/>
        </a:spcBef>
        <a:spcAft>
          <a:spcPct val="0"/>
        </a:spcAft>
        <a:defRPr sz="2400">
          <a:solidFill>
            <a:schemeClr val="accent2"/>
          </a:solidFill>
          <a:latin typeface="Arial" charset="0"/>
        </a:defRPr>
      </a:lvl7pPr>
      <a:lvl8pPr marL="1371600" algn="l" rtl="0" fontAlgn="base">
        <a:spcBef>
          <a:spcPct val="0"/>
        </a:spcBef>
        <a:spcAft>
          <a:spcPct val="0"/>
        </a:spcAft>
        <a:defRPr sz="2400">
          <a:solidFill>
            <a:schemeClr val="accent2"/>
          </a:solidFill>
          <a:latin typeface="Arial" charset="0"/>
        </a:defRPr>
      </a:lvl8pPr>
      <a:lvl9pPr marL="1828800" algn="l" rtl="0" fontAlgn="base">
        <a:spcBef>
          <a:spcPct val="0"/>
        </a:spcBef>
        <a:spcAft>
          <a:spcPct val="0"/>
        </a:spcAft>
        <a:defRPr sz="2400">
          <a:solidFill>
            <a:schemeClr val="accent2"/>
          </a:solidFill>
          <a:latin typeface="Arial" charset="0"/>
        </a:defRPr>
      </a:lvl9pPr>
    </p:titleStyle>
    <p:bodyStyle>
      <a:lvl1pPr marL="228600" indent="-228600" algn="l" rtl="0" fontAlgn="base">
        <a:spcBef>
          <a:spcPct val="75000"/>
        </a:spcBef>
        <a:spcAft>
          <a:spcPct val="0"/>
        </a:spcAft>
        <a:buClr>
          <a:srgbClr val="DC241F"/>
        </a:buClr>
        <a:buFont typeface="Wingdings 2" pitchFamily="18" charset="2"/>
        <a:buChar char=""/>
        <a:defRPr sz="1400">
          <a:solidFill>
            <a:schemeClr val="tx1"/>
          </a:solidFill>
          <a:latin typeface="+mn-lt"/>
          <a:ea typeface="+mn-ea"/>
          <a:cs typeface="+mn-cs"/>
        </a:defRPr>
      </a:lvl1pPr>
      <a:lvl2pPr marL="455613" indent="-225425" algn="l" rtl="0" fontAlgn="base">
        <a:spcBef>
          <a:spcPct val="25000"/>
        </a:spcBef>
        <a:spcAft>
          <a:spcPct val="0"/>
        </a:spcAft>
        <a:buClr>
          <a:srgbClr val="DC241F"/>
        </a:buClr>
        <a:buFont typeface="Arial" charset="0"/>
        <a:buChar char="–"/>
        <a:defRPr sz="1400">
          <a:solidFill>
            <a:schemeClr val="tx1"/>
          </a:solidFill>
          <a:latin typeface="+mn-lt"/>
        </a:defRPr>
      </a:lvl2pPr>
      <a:lvl3pPr marL="684213" indent="-227013" algn="l" rtl="0" fontAlgn="base">
        <a:spcBef>
          <a:spcPct val="25000"/>
        </a:spcBef>
        <a:spcAft>
          <a:spcPct val="0"/>
        </a:spcAft>
        <a:buClr>
          <a:srgbClr val="DC241F"/>
        </a:buClr>
        <a:buSzPct val="90000"/>
        <a:buFont typeface="Wingdings" pitchFamily="2" charset="2"/>
        <a:buChar char="§"/>
        <a:defRPr sz="1400">
          <a:solidFill>
            <a:schemeClr val="tx1"/>
          </a:solidFill>
          <a:latin typeface="+mn-lt"/>
        </a:defRPr>
      </a:lvl3pPr>
      <a:lvl4pPr marL="912813" indent="-227013" algn="l" rtl="0" fontAlgn="base">
        <a:spcBef>
          <a:spcPct val="25000"/>
        </a:spcBef>
        <a:spcAft>
          <a:spcPct val="0"/>
        </a:spcAft>
        <a:buClr>
          <a:srgbClr val="DC241F"/>
        </a:buClr>
        <a:buFont typeface="Wingdings 2" pitchFamily="18" charset="2"/>
        <a:buChar char=""/>
        <a:defRPr sz="1400">
          <a:solidFill>
            <a:schemeClr val="tx1"/>
          </a:solidFill>
          <a:latin typeface="+mn-lt"/>
        </a:defRPr>
      </a:lvl4pPr>
      <a:lvl5pPr marL="1141413" indent="-227013" algn="l" rtl="0" fontAlgn="base">
        <a:spcBef>
          <a:spcPct val="25000"/>
        </a:spcBef>
        <a:spcAft>
          <a:spcPct val="0"/>
        </a:spcAft>
        <a:buClr>
          <a:srgbClr val="DC241F"/>
        </a:buClr>
        <a:buFont typeface="Arial" charset="0"/>
        <a:buChar char="–"/>
        <a:defRPr sz="1400">
          <a:solidFill>
            <a:schemeClr val="tx1"/>
          </a:solidFill>
          <a:latin typeface="+mn-lt"/>
        </a:defRPr>
      </a:lvl5pPr>
      <a:lvl6pPr marL="1598613" indent="-227013" algn="l" rtl="0" fontAlgn="base">
        <a:spcBef>
          <a:spcPct val="25000"/>
        </a:spcBef>
        <a:spcAft>
          <a:spcPct val="0"/>
        </a:spcAft>
        <a:buClr>
          <a:srgbClr val="DC241F"/>
        </a:buClr>
        <a:buFont typeface="Arial" charset="0"/>
        <a:buChar char="–"/>
        <a:defRPr sz="1400">
          <a:solidFill>
            <a:schemeClr val="tx1"/>
          </a:solidFill>
          <a:latin typeface="+mn-lt"/>
        </a:defRPr>
      </a:lvl6pPr>
      <a:lvl7pPr marL="2055813" indent="-227013" algn="l" rtl="0" fontAlgn="base">
        <a:spcBef>
          <a:spcPct val="25000"/>
        </a:spcBef>
        <a:spcAft>
          <a:spcPct val="0"/>
        </a:spcAft>
        <a:buClr>
          <a:srgbClr val="DC241F"/>
        </a:buClr>
        <a:buFont typeface="Arial" charset="0"/>
        <a:buChar char="–"/>
        <a:defRPr sz="1400">
          <a:solidFill>
            <a:schemeClr val="tx1"/>
          </a:solidFill>
          <a:latin typeface="+mn-lt"/>
        </a:defRPr>
      </a:lvl7pPr>
      <a:lvl8pPr marL="2513013" indent="-227013" algn="l" rtl="0" fontAlgn="base">
        <a:spcBef>
          <a:spcPct val="25000"/>
        </a:spcBef>
        <a:spcAft>
          <a:spcPct val="0"/>
        </a:spcAft>
        <a:buClr>
          <a:srgbClr val="DC241F"/>
        </a:buClr>
        <a:buFont typeface="Arial" charset="0"/>
        <a:buChar char="–"/>
        <a:defRPr sz="1400">
          <a:solidFill>
            <a:schemeClr val="tx1"/>
          </a:solidFill>
          <a:latin typeface="+mn-lt"/>
        </a:defRPr>
      </a:lvl8pPr>
      <a:lvl9pPr marL="2970213" indent="-227013" algn="l" rtl="0" fontAlgn="base">
        <a:spcBef>
          <a:spcPct val="25000"/>
        </a:spcBef>
        <a:spcAft>
          <a:spcPct val="0"/>
        </a:spcAft>
        <a:buClr>
          <a:srgbClr val="DC241F"/>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4"/>
          <p:cNvSpPr>
            <a:spLocks noGrp="1" noChangeArrowheads="1"/>
          </p:cNvSpPr>
          <p:nvPr>
            <p:ph type="body" idx="1"/>
          </p:nvPr>
        </p:nvSpPr>
        <p:spPr bwMode="gray">
          <a:xfrm>
            <a:off x="153063" y="1295400"/>
            <a:ext cx="959987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7" name="Line 11"/>
          <p:cNvSpPr>
            <a:spLocks noChangeShapeType="1"/>
          </p:cNvSpPr>
          <p:nvPr/>
        </p:nvSpPr>
        <p:spPr bwMode="auto">
          <a:xfrm>
            <a:off x="153063" y="6400800"/>
            <a:ext cx="9605036" cy="0"/>
          </a:xfrm>
          <a:prstGeom prst="line">
            <a:avLst/>
          </a:prstGeom>
          <a:noFill/>
          <a:ln w="6350">
            <a:solidFill>
              <a:schemeClr val="tx2"/>
            </a:solidFill>
            <a:round/>
            <a:headEnd/>
            <a:tailEnd/>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en-US" sz="1800" dirty="0">
              <a:solidFill>
                <a:srgbClr val="53565A"/>
              </a:solidFill>
              <a:latin typeface="Arial"/>
            </a:endParaRPr>
          </a:p>
        </p:txBody>
      </p:sp>
      <p:sp>
        <p:nvSpPr>
          <p:cNvPr id="1028" name="Line 14"/>
          <p:cNvSpPr>
            <a:spLocks noChangeShapeType="1"/>
          </p:cNvSpPr>
          <p:nvPr/>
        </p:nvSpPr>
        <p:spPr bwMode="auto">
          <a:xfrm>
            <a:off x="153063" y="457200"/>
            <a:ext cx="9605036" cy="0"/>
          </a:xfrm>
          <a:prstGeom prst="line">
            <a:avLst/>
          </a:prstGeom>
          <a:noFill/>
          <a:ln w="6350">
            <a:solidFill>
              <a:schemeClr val="tx2"/>
            </a:solidFill>
            <a:round/>
            <a:headEnd/>
            <a:tailEnd/>
          </a:ln>
          <a:extLst>
            <a:ext uri="{909E8E84-426E-40DD-AFC4-6F175D3DCCD1}">
              <a14:hiddenFill xmlns:a14="http://schemas.microsoft.com/office/drawing/2010/main">
                <a:noFill/>
              </a14:hiddenFill>
            </a:ext>
          </a:extLst>
        </p:spPr>
        <p:txBody>
          <a:bodyPr/>
          <a:lstStyle/>
          <a:p>
            <a:pPr algn="l" fontAlgn="auto">
              <a:spcBef>
                <a:spcPts val="0"/>
              </a:spcBef>
              <a:spcAft>
                <a:spcPts val="0"/>
              </a:spcAft>
            </a:pPr>
            <a:endParaRPr lang="en-US" sz="1800" dirty="0">
              <a:solidFill>
                <a:srgbClr val="53565A"/>
              </a:solidFill>
              <a:latin typeface="Arial"/>
            </a:endParaRPr>
          </a:p>
        </p:txBody>
      </p:sp>
      <p:sp>
        <p:nvSpPr>
          <p:cNvPr id="1029" name="Rectangle 8"/>
          <p:cNvSpPr>
            <a:spLocks noGrp="1" noChangeArrowheads="1"/>
          </p:cNvSpPr>
          <p:nvPr>
            <p:ph type="title"/>
          </p:nvPr>
        </p:nvSpPr>
        <p:spPr bwMode="gray">
          <a:xfrm>
            <a:off x="153062" y="60326"/>
            <a:ext cx="9598157" cy="377825"/>
          </a:xfrm>
          <a:prstGeom prst="rect">
            <a:avLst/>
          </a:prstGeom>
          <a:solidFill>
            <a:schemeClr val="bg1"/>
          </a:solidFill>
          <a:ln w="12700">
            <a:solidFill>
              <a:schemeClr val="bg1"/>
            </a:solid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pic>
        <p:nvPicPr>
          <p:cNvPr id="1030" name="Picture 10" descr="citi-r_2c-blu_pos_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16112" y="6569075"/>
            <a:ext cx="51421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82550" y="6565900"/>
            <a:ext cx="742950" cy="215900"/>
          </a:xfrm>
          <a:prstGeom prst="rect">
            <a:avLst/>
          </a:prstGeom>
          <a:noFill/>
          <a:ln>
            <a:noFill/>
          </a:ln>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eaLnBrk="1" hangingPunct="1">
              <a:defRPr/>
            </a:pPr>
            <a:fld id="{A80C52F9-5C5C-43D0-9A84-DAB4E95309F2}" type="slidenum">
              <a:rPr lang="en-US" sz="800" smtClean="0">
                <a:solidFill>
                  <a:srgbClr val="53565A"/>
                </a:solidFill>
              </a:rPr>
              <a:pPr algn="l" eaLnBrk="1" hangingPunct="1">
                <a:defRPr/>
              </a:pPr>
              <a:t>‹#›</a:t>
            </a:fld>
            <a:endParaRPr lang="en-US" sz="800" dirty="0" smtClean="0">
              <a:solidFill>
                <a:srgbClr val="53565A"/>
              </a:solidFill>
            </a:endParaRPr>
          </a:p>
        </p:txBody>
      </p:sp>
    </p:spTree>
    <p:extLst>
      <p:ext uri="{BB962C8B-B14F-4D97-AF65-F5344CB8AC3E}">
        <p14:creationId xmlns:p14="http://schemas.microsoft.com/office/powerpoint/2010/main" val="3897813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l" rtl="0" eaLnBrk="1" fontAlgn="base" hangingPunct="1">
        <a:spcBef>
          <a:spcPct val="0"/>
        </a:spcBef>
        <a:spcAft>
          <a:spcPct val="0"/>
        </a:spcAft>
        <a:defRPr sz="2400">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1" fontAlgn="base" hangingPunct="1">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0" indent="-171450" algn="l" defTabSz="1838325" rtl="0" eaLnBrk="1" fontAlgn="base" hangingPunct="1">
        <a:spcBef>
          <a:spcPct val="75000"/>
        </a:spcBef>
        <a:spcAft>
          <a:spcPct val="0"/>
        </a:spcAft>
        <a:buClr>
          <a:schemeClr val="tx2"/>
        </a:buClr>
        <a:buFont typeface="Symbol" pitchFamily="18" charset="2"/>
        <a:buChar char="·"/>
        <a:defRPr sz="1400">
          <a:solidFill>
            <a:srgbClr val="53565A"/>
          </a:solidFill>
          <a:latin typeface="+mn-lt"/>
          <a:ea typeface="+mn-ea"/>
          <a:cs typeface="+mn-cs"/>
        </a:defRPr>
      </a:lvl1pPr>
      <a:lvl2pPr marL="344488" indent="-171450" algn="l" defTabSz="1838325" rtl="0" eaLnBrk="1" fontAlgn="base" hangingPunct="1">
        <a:spcBef>
          <a:spcPct val="25000"/>
        </a:spcBef>
        <a:spcAft>
          <a:spcPct val="0"/>
        </a:spcAft>
        <a:buClr>
          <a:schemeClr val="tx2"/>
        </a:buClr>
        <a:buFont typeface="Arial" pitchFamily="34" charset="0"/>
        <a:buChar char="–"/>
        <a:defRPr sz="1400">
          <a:solidFill>
            <a:srgbClr val="53565A"/>
          </a:solidFill>
          <a:latin typeface="+mn-lt"/>
          <a:ea typeface="+mn-ea"/>
          <a:cs typeface="+mn-cs"/>
        </a:defRPr>
      </a:lvl2pPr>
      <a:lvl3pPr marL="517525" indent="-171450" algn="l" defTabSz="1838325" rtl="0" eaLnBrk="1" fontAlgn="base" hangingPunct="1">
        <a:spcBef>
          <a:spcPct val="25000"/>
        </a:spcBef>
        <a:spcAft>
          <a:spcPct val="0"/>
        </a:spcAft>
        <a:buClr>
          <a:schemeClr val="tx2"/>
        </a:buClr>
        <a:buFont typeface="Symbol" pitchFamily="18" charset="2"/>
        <a:buChar char="·"/>
        <a:defRPr sz="1400">
          <a:solidFill>
            <a:srgbClr val="53565A"/>
          </a:solidFill>
          <a:latin typeface="+mn-lt"/>
          <a:ea typeface="+mn-ea"/>
          <a:cs typeface="+mn-cs"/>
        </a:defRPr>
      </a:lvl3pPr>
      <a:lvl4pPr marL="685800" indent="-166688" algn="l" defTabSz="1838325" rtl="0" eaLnBrk="1" fontAlgn="base" hangingPunct="1">
        <a:spcBef>
          <a:spcPct val="25000"/>
        </a:spcBef>
        <a:spcAft>
          <a:spcPct val="0"/>
        </a:spcAft>
        <a:buClr>
          <a:schemeClr val="tx2"/>
        </a:buClr>
        <a:buFont typeface="Arial" pitchFamily="34" charset="0"/>
        <a:buChar char="–"/>
        <a:defRPr sz="1400">
          <a:solidFill>
            <a:srgbClr val="53565A"/>
          </a:solidFill>
          <a:latin typeface="+mn-lt"/>
          <a:ea typeface="+mn-ea"/>
          <a:cs typeface="+mn-cs"/>
        </a:defRPr>
      </a:lvl4pPr>
      <a:lvl5pPr marL="852488" indent="-165100" algn="l" defTabSz="1838325" rtl="0" eaLnBrk="1" fontAlgn="base" hangingPunct="1">
        <a:spcBef>
          <a:spcPct val="25000"/>
        </a:spcBef>
        <a:spcAft>
          <a:spcPct val="0"/>
        </a:spcAft>
        <a:buClr>
          <a:schemeClr val="tx2"/>
        </a:buClr>
        <a:buFont typeface="Symbol" pitchFamily="18" charset="2"/>
        <a:buChar char="·"/>
        <a:defRPr sz="1400">
          <a:solidFill>
            <a:srgbClr val="53565A"/>
          </a:solidFill>
          <a:latin typeface="+mn-lt"/>
          <a:ea typeface="+mn-ea"/>
          <a:cs typeface="+mn-cs"/>
        </a:defRPr>
      </a:lvl5pPr>
      <a:lvl6pPr marL="1309688" indent="-165100" algn="l" defTabSz="1838325" rtl="0" eaLnBrk="1" fontAlgn="base" hangingPunct="1">
        <a:spcBef>
          <a:spcPct val="25000"/>
        </a:spcBef>
        <a:spcAft>
          <a:spcPct val="0"/>
        </a:spcAft>
        <a:buClr>
          <a:schemeClr val="tx2"/>
        </a:buClr>
        <a:buFont typeface="Symbol" pitchFamily="18" charset="2"/>
        <a:buChar char="·"/>
        <a:defRPr sz="1400">
          <a:solidFill>
            <a:srgbClr val="53565A"/>
          </a:solidFill>
          <a:latin typeface="+mn-lt"/>
          <a:ea typeface="+mn-ea"/>
          <a:cs typeface="+mn-cs"/>
        </a:defRPr>
      </a:lvl6pPr>
      <a:lvl7pPr marL="1766888" indent="-165100" algn="l" defTabSz="1838325" rtl="0" eaLnBrk="1" fontAlgn="base" hangingPunct="1">
        <a:spcBef>
          <a:spcPct val="25000"/>
        </a:spcBef>
        <a:spcAft>
          <a:spcPct val="0"/>
        </a:spcAft>
        <a:buClr>
          <a:schemeClr val="tx2"/>
        </a:buClr>
        <a:buFont typeface="Symbol" pitchFamily="18" charset="2"/>
        <a:buChar char="·"/>
        <a:defRPr sz="1400">
          <a:solidFill>
            <a:srgbClr val="53565A"/>
          </a:solidFill>
          <a:latin typeface="+mn-lt"/>
          <a:ea typeface="+mn-ea"/>
          <a:cs typeface="+mn-cs"/>
        </a:defRPr>
      </a:lvl7pPr>
      <a:lvl8pPr marL="2224088" indent="-165100" algn="l" defTabSz="1838325" rtl="0" eaLnBrk="1" fontAlgn="base" hangingPunct="1">
        <a:spcBef>
          <a:spcPct val="25000"/>
        </a:spcBef>
        <a:spcAft>
          <a:spcPct val="0"/>
        </a:spcAft>
        <a:buClr>
          <a:schemeClr val="tx2"/>
        </a:buClr>
        <a:buFont typeface="Symbol" pitchFamily="18" charset="2"/>
        <a:buChar char="·"/>
        <a:defRPr sz="1400">
          <a:solidFill>
            <a:srgbClr val="53565A"/>
          </a:solidFill>
          <a:latin typeface="+mn-lt"/>
          <a:ea typeface="+mn-ea"/>
          <a:cs typeface="+mn-cs"/>
        </a:defRPr>
      </a:lvl8pPr>
      <a:lvl9pPr marL="2681288" indent="-165100" algn="l" defTabSz="1838325" rtl="0" eaLnBrk="1" fontAlgn="base" hangingPunct="1">
        <a:spcBef>
          <a:spcPct val="25000"/>
        </a:spcBef>
        <a:spcAft>
          <a:spcPct val="0"/>
        </a:spcAft>
        <a:buClr>
          <a:schemeClr val="tx2"/>
        </a:buClr>
        <a:buFont typeface="Symbol" pitchFamily="18" charset="2"/>
        <a:buChar char="·"/>
        <a:defRPr sz="1400">
          <a:solidFill>
            <a:srgbClr val="53565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2" descr="iStock_000032833950_Small_cro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46" y="0"/>
            <a:ext cx="9919549" cy="351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7"/>
          <p:cNvSpPr txBox="1">
            <a:spLocks noChangeArrowheads="1"/>
          </p:cNvSpPr>
          <p:nvPr/>
        </p:nvSpPr>
        <p:spPr bwMode="gray">
          <a:xfrm>
            <a:off x="344490" y="6628710"/>
            <a:ext cx="83931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1400">
                <a:solidFill>
                  <a:schemeClr val="tx1"/>
                </a:solidFill>
                <a:latin typeface="Arial" pitchFamily="34" charset="0"/>
                <a:ea typeface="ヒラギノ角ゴ Pro W3" pitchFamily="124" charset="-128"/>
              </a:defRPr>
            </a:lvl1pPr>
            <a:lvl2pPr marL="742950" indent="-285750" eaLnBrk="0" hangingPunct="0">
              <a:defRPr sz="1400">
                <a:solidFill>
                  <a:schemeClr val="tx1"/>
                </a:solidFill>
                <a:latin typeface="Arial" pitchFamily="34" charset="0"/>
                <a:ea typeface="ヒラギノ角ゴ Pro W3" pitchFamily="124" charset="-128"/>
              </a:defRPr>
            </a:lvl2pPr>
            <a:lvl3pPr marL="1143000" indent="-228600" eaLnBrk="0" hangingPunct="0">
              <a:defRPr sz="1400">
                <a:solidFill>
                  <a:schemeClr val="tx1"/>
                </a:solidFill>
                <a:latin typeface="Arial" pitchFamily="34" charset="0"/>
                <a:ea typeface="ヒラギノ角ゴ Pro W3" pitchFamily="124" charset="-128"/>
              </a:defRPr>
            </a:lvl3pPr>
            <a:lvl4pPr marL="1600200" indent="-228600" eaLnBrk="0" hangingPunct="0">
              <a:defRPr sz="1400">
                <a:solidFill>
                  <a:schemeClr val="tx1"/>
                </a:solidFill>
                <a:latin typeface="Arial" pitchFamily="34" charset="0"/>
                <a:ea typeface="ヒラギノ角ゴ Pro W3" pitchFamily="124" charset="-128"/>
              </a:defRPr>
            </a:lvl4pPr>
            <a:lvl5pPr marL="2057400" indent="-228600" eaLnBrk="0" hangingPunct="0">
              <a:defRPr sz="1400">
                <a:solidFill>
                  <a:schemeClr val="tx1"/>
                </a:solidFill>
                <a:latin typeface="Arial" pitchFamily="34" charset="0"/>
                <a:ea typeface="ヒラギノ角ゴ Pro W3" pitchFamily="124" charset="-128"/>
              </a:defRPr>
            </a:lvl5pPr>
            <a:lvl6pPr marL="2514600" indent="-228600" algn="ctr" eaLnBrk="0" fontAlgn="base" hangingPunct="0">
              <a:spcBef>
                <a:spcPct val="0"/>
              </a:spcBef>
              <a:spcAft>
                <a:spcPct val="0"/>
              </a:spcAft>
              <a:defRPr sz="1400">
                <a:solidFill>
                  <a:schemeClr val="tx1"/>
                </a:solidFill>
                <a:latin typeface="Arial" pitchFamily="34" charset="0"/>
                <a:ea typeface="ヒラギノ角ゴ Pro W3" pitchFamily="124" charset="-128"/>
              </a:defRPr>
            </a:lvl6pPr>
            <a:lvl7pPr marL="2971800" indent="-228600" algn="ctr" eaLnBrk="0" fontAlgn="base" hangingPunct="0">
              <a:spcBef>
                <a:spcPct val="0"/>
              </a:spcBef>
              <a:spcAft>
                <a:spcPct val="0"/>
              </a:spcAft>
              <a:defRPr sz="1400">
                <a:solidFill>
                  <a:schemeClr val="tx1"/>
                </a:solidFill>
                <a:latin typeface="Arial" pitchFamily="34" charset="0"/>
                <a:ea typeface="ヒラギノ角ゴ Pro W3" pitchFamily="124" charset="-128"/>
              </a:defRPr>
            </a:lvl7pPr>
            <a:lvl8pPr marL="3429000" indent="-228600" algn="ctr" eaLnBrk="0" fontAlgn="base" hangingPunct="0">
              <a:spcBef>
                <a:spcPct val="0"/>
              </a:spcBef>
              <a:spcAft>
                <a:spcPct val="0"/>
              </a:spcAft>
              <a:defRPr sz="1400">
                <a:solidFill>
                  <a:schemeClr val="tx1"/>
                </a:solidFill>
                <a:latin typeface="Arial" pitchFamily="34" charset="0"/>
                <a:ea typeface="ヒラギノ角ゴ Pro W3" pitchFamily="124" charset="-128"/>
              </a:defRPr>
            </a:lvl8pPr>
            <a:lvl9pPr marL="3886200" indent="-228600" algn="ctr" eaLnBrk="0" fontAlgn="base" hangingPunct="0">
              <a:spcBef>
                <a:spcPct val="0"/>
              </a:spcBef>
              <a:spcAft>
                <a:spcPct val="0"/>
              </a:spcAft>
              <a:defRPr sz="1400">
                <a:solidFill>
                  <a:schemeClr val="tx1"/>
                </a:solidFill>
                <a:latin typeface="Arial" pitchFamily="34" charset="0"/>
                <a:ea typeface="ヒラギノ角ゴ Pro W3" pitchFamily="124" charset="-128"/>
              </a:defRPr>
            </a:lvl9pPr>
          </a:lstStyle>
          <a:p>
            <a:pPr algn="l" eaLnBrk="1" hangingPunct="1"/>
            <a:r>
              <a:rPr lang="en-US" sz="1200" dirty="0">
                <a:solidFill>
                  <a:srgbClr val="C00000"/>
                </a:solidFill>
                <a:latin typeface="+mj-lt"/>
                <a:ea typeface="+mj-ea"/>
              </a:rPr>
              <a:t>Strictly Private and Confidential</a:t>
            </a:r>
          </a:p>
        </p:txBody>
      </p:sp>
      <p:cxnSp>
        <p:nvCxnSpPr>
          <p:cNvPr id="16" name="Straight Connector 13"/>
          <p:cNvCxnSpPr>
            <a:cxnSpLocks noChangeShapeType="1"/>
          </p:cNvCxnSpPr>
          <p:nvPr/>
        </p:nvCxnSpPr>
        <p:spPr bwMode="auto">
          <a:xfrm>
            <a:off x="-87313" y="2355850"/>
            <a:ext cx="914401"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lgn="ctr">
                <a:solidFill>
                  <a:srgbClr val="000000"/>
                </a:solidFill>
                <a:round/>
                <a:headEnd/>
                <a:tailEnd/>
              </a14:hiddenLine>
            </a:ext>
          </a:extLst>
        </p:spPr>
      </p:cxnSp>
      <p:sp>
        <p:nvSpPr>
          <p:cNvPr id="21" name="Title 29"/>
          <p:cNvSpPr txBox="1">
            <a:spLocks/>
          </p:cNvSpPr>
          <p:nvPr/>
        </p:nvSpPr>
        <p:spPr bwMode="white">
          <a:xfrm>
            <a:off x="444442" y="3717032"/>
            <a:ext cx="8499475" cy="369332"/>
          </a:xfrm>
          <a:prstGeom prst="rect">
            <a:avLst/>
          </a:prstGeom>
          <a:solidFill>
            <a:schemeClr val="bg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r>
              <a:rPr lang="en-US" altLang="en-US" sz="2400" kern="0" dirty="0" smtClean="0">
                <a:solidFill>
                  <a:schemeClr val="accent2"/>
                </a:solidFill>
              </a:rPr>
              <a:t>Foreign Exchange Overview</a:t>
            </a:r>
          </a:p>
        </p:txBody>
      </p:sp>
      <p:sp>
        <p:nvSpPr>
          <p:cNvPr id="23" name="Round Single Corner Rectangle 22"/>
          <p:cNvSpPr/>
          <p:nvPr/>
        </p:nvSpPr>
        <p:spPr bwMode="ltGray">
          <a:xfrm flipV="1">
            <a:off x="-15552" y="-1"/>
            <a:ext cx="9561512" cy="1020763"/>
          </a:xfrm>
          <a:prstGeom prst="round1Rect">
            <a:avLst/>
          </a:prstGeom>
          <a:gradFill flip="none" rotWithShape="1">
            <a:gsLst>
              <a:gs pos="0">
                <a:srgbClr val="336699"/>
              </a:gs>
              <a:gs pos="35000">
                <a:srgbClr val="0070C0"/>
              </a:gs>
              <a:gs pos="100000">
                <a:srgbClr val="66CC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TextBox 9"/>
          <p:cNvSpPr txBox="1">
            <a:spLocks noChangeArrowheads="1"/>
          </p:cNvSpPr>
          <p:nvPr/>
        </p:nvSpPr>
        <p:spPr bwMode="black">
          <a:xfrm>
            <a:off x="251715" y="557213"/>
            <a:ext cx="19175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en-US" altLang="en-US" sz="1600" dirty="0">
                <a:solidFill>
                  <a:schemeClr val="bg1"/>
                </a:solidFill>
              </a:rPr>
              <a:t>Commercial </a:t>
            </a:r>
            <a:r>
              <a:rPr lang="en-US" altLang="en-US" sz="1600" dirty="0" smtClean="0">
                <a:solidFill>
                  <a:schemeClr val="bg1"/>
                </a:solidFill>
              </a:rPr>
              <a:t>Bank</a:t>
            </a:r>
            <a:endParaRPr lang="en-US" altLang="en-US" sz="1600" dirty="0">
              <a:solidFill>
                <a:schemeClr val="bg1"/>
              </a:solidFill>
            </a:endParaRPr>
          </a:p>
        </p:txBody>
      </p:sp>
      <p:pic>
        <p:nvPicPr>
          <p:cNvPr id="25" name="Picture 9" descr="Citi_wr_r.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black">
          <a:xfrm>
            <a:off x="8550150" y="365127"/>
            <a:ext cx="79533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p:cNvSpPr txBox="1">
            <a:spLocks noChangeArrowheads="1"/>
          </p:cNvSpPr>
          <p:nvPr/>
        </p:nvSpPr>
        <p:spPr bwMode="gray">
          <a:xfrm>
            <a:off x="233365" y="5905497"/>
            <a:ext cx="7824787" cy="50958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1">
            <a:spAutoFit/>
          </a:bodyPr>
          <a:lstStyle>
            <a:lvl1pPr eaLnBrk="0" hangingPunct="0">
              <a:lnSpc>
                <a:spcPct val="95000"/>
              </a:lnSpc>
              <a:spcBef>
                <a:spcPct val="75000"/>
              </a:spcBef>
              <a:spcAft>
                <a:spcPct val="20000"/>
              </a:spcAft>
              <a:buClr>
                <a:srgbClr val="CC3300"/>
              </a:buClr>
              <a:buChar char="•"/>
              <a:defRPr sz="2000">
                <a:solidFill>
                  <a:schemeClr val="tx1"/>
                </a:solidFill>
                <a:latin typeface="Arial" charset="0"/>
              </a:defRPr>
            </a:lvl1pPr>
            <a:lvl2pPr marL="742950" indent="-285750" eaLnBrk="0" hangingPunct="0">
              <a:lnSpc>
                <a:spcPct val="95000"/>
              </a:lnSpc>
              <a:spcBef>
                <a:spcPct val="20000"/>
              </a:spcBef>
              <a:spcAft>
                <a:spcPct val="20000"/>
              </a:spcAft>
              <a:buClr>
                <a:srgbClr val="CC3300"/>
              </a:buClr>
              <a:buFont typeface="Arial" charset="0"/>
              <a:buChar char="–"/>
              <a:defRPr sz="2000">
                <a:solidFill>
                  <a:schemeClr val="tx1"/>
                </a:solidFill>
                <a:latin typeface="Arial" charset="0"/>
              </a:defRPr>
            </a:lvl2pPr>
            <a:lvl3pPr marL="1143000" indent="-228600" eaLnBrk="0" hangingPunct="0">
              <a:lnSpc>
                <a:spcPct val="95000"/>
              </a:lnSpc>
              <a:spcBef>
                <a:spcPct val="20000"/>
              </a:spcBef>
              <a:spcAft>
                <a:spcPct val="20000"/>
              </a:spcAft>
              <a:buClr>
                <a:srgbClr val="CC3300"/>
              </a:buClr>
              <a:buFont typeface="Arial" charset="0"/>
              <a:buChar char="•"/>
              <a:defRPr>
                <a:solidFill>
                  <a:schemeClr val="tx1"/>
                </a:solidFill>
                <a:latin typeface="Arial" charset="0"/>
              </a:defRPr>
            </a:lvl3pPr>
            <a:lvl4pPr marL="1600200" indent="-228600" eaLnBrk="0" hangingPunct="0">
              <a:lnSpc>
                <a:spcPct val="95000"/>
              </a:lnSpc>
              <a:spcBef>
                <a:spcPct val="20000"/>
              </a:spcBef>
              <a:spcAft>
                <a:spcPct val="20000"/>
              </a:spcAft>
              <a:buClr>
                <a:srgbClr val="CC3300"/>
              </a:buClr>
              <a:buFont typeface="Arial" charset="0"/>
              <a:buChar char="–"/>
              <a:defRPr sz="1600">
                <a:solidFill>
                  <a:schemeClr val="tx1"/>
                </a:solidFill>
                <a:latin typeface="Arial" charset="0"/>
              </a:defRPr>
            </a:lvl4pPr>
            <a:lvl5pPr marL="2057400" indent="-228600" eaLnBrk="0" hangingPunct="0">
              <a:lnSpc>
                <a:spcPct val="95000"/>
              </a:lnSpc>
              <a:spcBef>
                <a:spcPct val="20000"/>
              </a:spcBef>
              <a:spcAft>
                <a:spcPct val="20000"/>
              </a:spcAft>
              <a:buClr>
                <a:srgbClr val="CC3300"/>
              </a:buClr>
              <a:buFont typeface="Arial" charset="0"/>
              <a:buChar char="•"/>
              <a:defRPr sz="1600">
                <a:solidFill>
                  <a:schemeClr val="tx1"/>
                </a:solidFill>
                <a:latin typeface="Arial" charset="0"/>
              </a:defRPr>
            </a:lvl5pPr>
            <a:lvl6pPr marL="2514600" indent="-228600" eaLnBrk="0" fontAlgn="base" hangingPunct="0">
              <a:lnSpc>
                <a:spcPct val="95000"/>
              </a:lnSpc>
              <a:spcBef>
                <a:spcPct val="20000"/>
              </a:spcBef>
              <a:spcAft>
                <a:spcPct val="20000"/>
              </a:spcAft>
              <a:buClr>
                <a:srgbClr val="CC3300"/>
              </a:buClr>
              <a:buFont typeface="Arial" charset="0"/>
              <a:buChar char="•"/>
              <a:defRPr sz="1600">
                <a:solidFill>
                  <a:schemeClr val="tx1"/>
                </a:solidFill>
                <a:latin typeface="Arial" charset="0"/>
              </a:defRPr>
            </a:lvl6pPr>
            <a:lvl7pPr marL="2971800" indent="-228600" eaLnBrk="0" fontAlgn="base" hangingPunct="0">
              <a:lnSpc>
                <a:spcPct val="95000"/>
              </a:lnSpc>
              <a:spcBef>
                <a:spcPct val="20000"/>
              </a:spcBef>
              <a:spcAft>
                <a:spcPct val="20000"/>
              </a:spcAft>
              <a:buClr>
                <a:srgbClr val="CC3300"/>
              </a:buClr>
              <a:buFont typeface="Arial" charset="0"/>
              <a:buChar char="•"/>
              <a:defRPr sz="1600">
                <a:solidFill>
                  <a:schemeClr val="tx1"/>
                </a:solidFill>
                <a:latin typeface="Arial" charset="0"/>
              </a:defRPr>
            </a:lvl7pPr>
            <a:lvl8pPr marL="3429000" indent="-228600" eaLnBrk="0" fontAlgn="base" hangingPunct="0">
              <a:lnSpc>
                <a:spcPct val="95000"/>
              </a:lnSpc>
              <a:spcBef>
                <a:spcPct val="20000"/>
              </a:spcBef>
              <a:spcAft>
                <a:spcPct val="20000"/>
              </a:spcAft>
              <a:buClr>
                <a:srgbClr val="CC3300"/>
              </a:buClr>
              <a:buFont typeface="Arial" charset="0"/>
              <a:buChar char="•"/>
              <a:defRPr sz="1600">
                <a:solidFill>
                  <a:schemeClr val="tx1"/>
                </a:solidFill>
                <a:latin typeface="Arial" charset="0"/>
              </a:defRPr>
            </a:lvl8pPr>
            <a:lvl9pPr marL="3886200" indent="-228600" eaLnBrk="0" fontAlgn="base" hangingPunct="0">
              <a:lnSpc>
                <a:spcPct val="95000"/>
              </a:lnSpc>
              <a:spcBef>
                <a:spcPct val="20000"/>
              </a:spcBef>
              <a:spcAft>
                <a:spcPct val="20000"/>
              </a:spcAft>
              <a:buClr>
                <a:srgbClr val="CC3300"/>
              </a:buClr>
              <a:buFont typeface="Arial" charset="0"/>
              <a:buChar char="•"/>
              <a:defRPr sz="1600">
                <a:solidFill>
                  <a:schemeClr val="tx1"/>
                </a:solidFill>
                <a:latin typeface="Arial" charset="0"/>
              </a:defRPr>
            </a:lvl9pPr>
          </a:lstStyle>
          <a:p>
            <a:pPr marL="0" marR="0" lvl="0" indent="0" algn="l" defTabSz="914400" eaLnBrk="1" fontAlgn="auto" latinLnBrk="0" hangingPunct="1">
              <a:lnSpc>
                <a:spcPct val="100000"/>
              </a:lnSpc>
              <a:spcBef>
                <a:spcPct val="0"/>
              </a:spcBef>
              <a:spcAft>
                <a:spcPct val="0"/>
              </a:spcAft>
              <a:buClrTx/>
              <a:buSzTx/>
              <a:buFontTx/>
              <a:buNone/>
              <a:tabLst/>
              <a:defRPr/>
            </a:pPr>
            <a:endParaRPr kumimoji="0" lang="en-US" altLang="en-US" sz="900" b="1" i="0" u="none" strike="noStrike" kern="0" cap="none" spc="0" normalizeH="0" baseline="0" noProof="0" dirty="0">
              <a:ln>
                <a:noFill/>
              </a:ln>
              <a:solidFill>
                <a:srgbClr val="000000"/>
              </a:solidFill>
              <a:effectLst/>
              <a:uLnTx/>
              <a:uFillTx/>
              <a:latin typeface="Arial" charset="0"/>
            </a:endParaRPr>
          </a:p>
          <a:p>
            <a:pPr marL="0" marR="0" lvl="0" indent="0" algn="l" defTabSz="914400" eaLnBrk="1" fontAlgn="auto" latinLnBrk="0" hangingPunct="1">
              <a:lnSpc>
                <a:spcPct val="100000"/>
              </a:lnSpc>
              <a:spcBef>
                <a:spcPct val="0"/>
              </a:spcBef>
              <a:spcAft>
                <a:spcPct val="0"/>
              </a:spcAft>
              <a:buClrTx/>
              <a:buSzTx/>
              <a:buFontTx/>
              <a:buNone/>
              <a:tabLst/>
              <a:defRPr/>
            </a:pPr>
            <a:r>
              <a:rPr kumimoji="0" lang="en-US" altLang="en-US" sz="800" b="1" i="0" u="none" strike="noStrike" kern="0" cap="none" spc="0" normalizeH="0" baseline="0" noProof="0" dirty="0">
                <a:ln>
                  <a:noFill/>
                </a:ln>
                <a:solidFill>
                  <a:srgbClr val="000000"/>
                </a:solidFill>
                <a:effectLst/>
                <a:uLnTx/>
                <a:uFillTx/>
                <a:latin typeface="Arial" charset="0"/>
              </a:rPr>
              <a:t>INVESTMENT AND INSURANCE PRODUCTS: NOT A DEPOSIT </a:t>
            </a:r>
            <a:r>
              <a:rPr kumimoji="0" lang="en-US" altLang="en-US" sz="800" b="1" i="0" u="none" strike="noStrike" kern="0" cap="none" spc="0" normalizeH="0" baseline="0" noProof="0" dirty="0">
                <a:ln>
                  <a:noFill/>
                </a:ln>
                <a:solidFill>
                  <a:srgbClr val="000000"/>
                </a:solidFill>
                <a:effectLst/>
                <a:uLnTx/>
                <a:uFillTx/>
                <a:latin typeface="Arial" charset="0"/>
                <a:cs typeface="Arial" charset="0"/>
                <a:sym typeface="Wingdings 2" pitchFamily="18" charset="2"/>
              </a:rPr>
              <a:t>• </a:t>
            </a:r>
            <a:r>
              <a:rPr kumimoji="0" lang="en-US" altLang="en-US" sz="800" b="1" i="0" u="none" strike="noStrike" kern="0" cap="none" spc="0" normalizeH="0" baseline="0" noProof="0" dirty="0">
                <a:ln>
                  <a:noFill/>
                </a:ln>
                <a:solidFill>
                  <a:srgbClr val="000000"/>
                </a:solidFill>
                <a:effectLst/>
                <a:uLnTx/>
                <a:uFillTx/>
                <a:latin typeface="Arial" charset="0"/>
              </a:rPr>
              <a:t>NOT FDIC INSURED </a:t>
            </a:r>
            <a:r>
              <a:rPr kumimoji="0" lang="en-US" altLang="en-US" sz="800" b="1" i="0" u="none" strike="noStrike" kern="0" cap="none" spc="0" normalizeH="0" baseline="0" noProof="0" dirty="0">
                <a:ln>
                  <a:noFill/>
                </a:ln>
                <a:solidFill>
                  <a:srgbClr val="000000"/>
                </a:solidFill>
                <a:effectLst/>
                <a:uLnTx/>
                <a:uFillTx/>
                <a:latin typeface="Arial" charset="0"/>
                <a:cs typeface="Arial" charset="0"/>
              </a:rPr>
              <a:t>• </a:t>
            </a:r>
            <a:r>
              <a:rPr kumimoji="0" lang="en-US" altLang="en-US" sz="800" b="1" i="0" u="none" strike="noStrike" kern="0" cap="none" spc="0" normalizeH="0" baseline="0" noProof="0" dirty="0">
                <a:ln>
                  <a:noFill/>
                </a:ln>
                <a:solidFill>
                  <a:srgbClr val="000000"/>
                </a:solidFill>
                <a:effectLst/>
                <a:uLnTx/>
                <a:uFillTx/>
                <a:latin typeface="Arial" charset="0"/>
              </a:rPr>
              <a:t>NOT INSURED BY ANY FEDERAL GOVERNMENT AGENCY </a:t>
            </a:r>
            <a:r>
              <a:rPr kumimoji="0" lang="en-US" altLang="en-US" sz="800" b="1" i="0" u="none" strike="noStrike" kern="0" cap="none" spc="0" normalizeH="0" baseline="0" noProof="0" dirty="0">
                <a:ln>
                  <a:noFill/>
                </a:ln>
                <a:solidFill>
                  <a:srgbClr val="000000"/>
                </a:solidFill>
                <a:effectLst/>
                <a:uLnTx/>
                <a:uFillTx/>
                <a:latin typeface="Arial" charset="0"/>
                <a:cs typeface="Arial" charset="0"/>
              </a:rPr>
              <a:t>• </a:t>
            </a:r>
            <a:r>
              <a:rPr kumimoji="0" lang="en-US" altLang="en-US" sz="800" b="1" i="0" u="none" strike="noStrike" kern="0" cap="none" spc="0" normalizeH="0" baseline="0" noProof="0" dirty="0">
                <a:ln>
                  <a:noFill/>
                </a:ln>
                <a:solidFill>
                  <a:srgbClr val="000000"/>
                </a:solidFill>
                <a:effectLst/>
                <a:uLnTx/>
                <a:uFillTx/>
                <a:latin typeface="Arial" charset="0"/>
              </a:rPr>
              <a:t>NO BANK GUARANTEE </a:t>
            </a:r>
            <a:r>
              <a:rPr kumimoji="0" lang="en-US" altLang="en-US" sz="800" b="1" i="0" u="none" strike="noStrike" kern="0" cap="none" spc="0" normalizeH="0" baseline="0" noProof="0" dirty="0">
                <a:ln>
                  <a:noFill/>
                </a:ln>
                <a:solidFill>
                  <a:srgbClr val="000000"/>
                </a:solidFill>
                <a:effectLst/>
                <a:uLnTx/>
                <a:uFillTx/>
                <a:latin typeface="Arial" charset="0"/>
                <a:cs typeface="Arial" charset="0"/>
              </a:rPr>
              <a:t>• </a:t>
            </a:r>
            <a:r>
              <a:rPr kumimoji="0" lang="en-US" altLang="en-US" sz="800" b="1" i="0" u="none" strike="noStrike" kern="0" cap="none" spc="0" normalizeH="0" baseline="0" noProof="0" dirty="0">
                <a:ln>
                  <a:noFill/>
                </a:ln>
                <a:solidFill>
                  <a:srgbClr val="000000"/>
                </a:solidFill>
                <a:effectLst/>
                <a:uLnTx/>
                <a:uFillTx/>
                <a:latin typeface="Arial" charset="0"/>
              </a:rPr>
              <a:t>MAY LOSE VALUE</a:t>
            </a:r>
          </a:p>
          <a:p>
            <a:pPr marL="0" marR="0" lvl="0" indent="0" algn="l" defTabSz="914400" eaLnBrk="1" fontAlgn="auto" latinLnBrk="0" hangingPunct="1">
              <a:lnSpc>
                <a:spcPct val="100000"/>
              </a:lnSpc>
              <a:spcBef>
                <a:spcPct val="0"/>
              </a:spcBef>
              <a:spcAft>
                <a:spcPct val="0"/>
              </a:spcAft>
              <a:buClrTx/>
              <a:buSzTx/>
              <a:buFontTx/>
              <a:buNone/>
              <a:tabLst/>
              <a:defRPr/>
            </a:pPr>
            <a:endParaRPr kumimoji="0" lang="en-US" altLang="en-US" sz="800" b="1" i="0" u="none" strike="noStrike" kern="0" cap="none" spc="0" normalizeH="0" baseline="0" noProof="0" dirty="0">
              <a:ln>
                <a:noFill/>
              </a:ln>
              <a:solidFill>
                <a:srgbClr val="000000"/>
              </a:solidFill>
              <a:effectLst/>
              <a:uLnTx/>
              <a:uFillTx/>
              <a:latin typeface="Arial" charset="0"/>
            </a:endParaRPr>
          </a:p>
        </p:txBody>
      </p:sp>
      <p:sp>
        <p:nvSpPr>
          <p:cNvPr id="11" name="Rectangle 4"/>
          <p:cNvSpPr txBox="1">
            <a:spLocks noChangeArrowheads="1"/>
          </p:cNvSpPr>
          <p:nvPr/>
        </p:nvSpPr>
        <p:spPr bwMode="auto">
          <a:xfrm>
            <a:off x="369887" y="4611688"/>
            <a:ext cx="2865437" cy="214312"/>
          </a:xfrm>
          <a:prstGeom prst="rect">
            <a:avLst/>
          </a:prstGeom>
        </p:spPr>
        <p:txBody>
          <a:bodyPr anchor="ctr"/>
          <a:lstStyle/>
          <a:p>
            <a:pPr algn="l" fontAlgn="auto">
              <a:spcAft>
                <a:spcPts val="0"/>
              </a:spcAft>
              <a:defRPr/>
            </a:pPr>
            <a:r>
              <a:rPr lang="en-US" sz="1200" dirty="0" smtClean="0">
                <a:solidFill>
                  <a:schemeClr val="accent2"/>
                </a:solidFill>
                <a:latin typeface="Arial" pitchFamily="34" charset="0"/>
              </a:rPr>
              <a:t>Lee Aduculesi</a:t>
            </a:r>
            <a:endParaRPr lang="en-US" sz="1200" dirty="0">
              <a:solidFill>
                <a:schemeClr val="accent2"/>
              </a:solidFill>
              <a:latin typeface="Arial" pitchFamily="34" charset="0"/>
              <a:ea typeface="+mj-ea"/>
            </a:endParaRPr>
          </a:p>
        </p:txBody>
      </p:sp>
      <p:sp>
        <p:nvSpPr>
          <p:cNvPr id="12" name="Rectangle 4"/>
          <p:cNvSpPr txBox="1">
            <a:spLocks noChangeArrowheads="1"/>
          </p:cNvSpPr>
          <p:nvPr/>
        </p:nvSpPr>
        <p:spPr bwMode="auto">
          <a:xfrm>
            <a:off x="362743" y="4784725"/>
            <a:ext cx="2778125" cy="855663"/>
          </a:xfrm>
          <a:prstGeom prst="rect">
            <a:avLst/>
          </a:prstGeom>
          <a:noFill/>
          <a:ln w="9525">
            <a:noFill/>
            <a:miter lim="800000"/>
            <a:headEnd/>
            <a:tailEnd/>
          </a:ln>
        </p:spPr>
        <p:txBody>
          <a:bodyPr anchor="ctr"/>
          <a:lstStyle/>
          <a:p>
            <a:pPr algn="l">
              <a:defRPr/>
            </a:pPr>
            <a:r>
              <a:rPr lang="en-US" sz="1200" dirty="0">
                <a:solidFill>
                  <a:schemeClr val="tx1">
                    <a:lumMod val="50000"/>
                    <a:lumOff val="50000"/>
                  </a:schemeClr>
                </a:solidFill>
              </a:rPr>
              <a:t>Commercial Bank FX Sales</a:t>
            </a:r>
          </a:p>
          <a:p>
            <a:pPr algn="l">
              <a:defRPr/>
            </a:pPr>
            <a:r>
              <a:rPr lang="en-US" sz="1200" dirty="0" smtClean="0">
                <a:solidFill>
                  <a:schemeClr val="tx1">
                    <a:lumMod val="50000"/>
                    <a:lumOff val="50000"/>
                  </a:schemeClr>
                </a:solidFill>
              </a:rPr>
              <a:t>Tel</a:t>
            </a:r>
            <a:r>
              <a:rPr lang="en-US" sz="1200" dirty="0">
                <a:solidFill>
                  <a:schemeClr val="tx1">
                    <a:lumMod val="50000"/>
                    <a:lumOff val="50000"/>
                  </a:schemeClr>
                </a:solidFill>
              </a:rPr>
              <a:t>: </a:t>
            </a:r>
            <a:r>
              <a:rPr lang="en-US" sz="1200" dirty="0" smtClean="0">
                <a:solidFill>
                  <a:schemeClr val="tx1">
                    <a:lumMod val="50000"/>
                    <a:lumOff val="50000"/>
                  </a:schemeClr>
                </a:solidFill>
              </a:rPr>
              <a:t>(212) 723-3945</a:t>
            </a:r>
            <a:endParaRPr lang="en-US" sz="1200" dirty="0">
              <a:solidFill>
                <a:schemeClr val="tx1">
                  <a:lumMod val="50000"/>
                  <a:lumOff val="50000"/>
                </a:schemeClr>
              </a:solidFill>
            </a:endParaRPr>
          </a:p>
          <a:p>
            <a:pPr algn="l">
              <a:defRPr/>
            </a:pPr>
            <a:r>
              <a:rPr lang="en-US" sz="1200" dirty="0" smtClean="0">
                <a:solidFill>
                  <a:schemeClr val="tx1">
                    <a:lumMod val="50000"/>
                    <a:lumOff val="50000"/>
                  </a:schemeClr>
                </a:solidFill>
              </a:rPr>
              <a:t>Leon.aduculesi@citi.com</a:t>
            </a:r>
            <a:endParaRPr lang="en-US" sz="1200" dirty="0">
              <a:solidFill>
                <a:schemeClr val="tx1">
                  <a:lumMod val="50000"/>
                  <a:lumOff val="50000"/>
                </a:schemeClr>
              </a:solidFill>
            </a:endParaRPr>
          </a:p>
        </p:txBody>
      </p:sp>
      <p:sp>
        <p:nvSpPr>
          <p:cNvPr id="14" name="Text Box 13"/>
          <p:cNvSpPr txBox="1">
            <a:spLocks noChangeArrowheads="1"/>
          </p:cNvSpPr>
          <p:nvPr/>
        </p:nvSpPr>
        <p:spPr bwMode="gray">
          <a:xfrm>
            <a:off x="464241" y="4276792"/>
            <a:ext cx="95726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eaLnBrk="0" hangingPunct="0">
              <a:spcBef>
                <a:spcPct val="75000"/>
              </a:spcBef>
              <a:buClr>
                <a:schemeClr val="tx2"/>
              </a:buClr>
              <a:buFont typeface="Symbol" pitchFamily="18" charset="2"/>
              <a:buChar char="·"/>
              <a:defRPr sz="1400">
                <a:solidFill>
                  <a:srgbClr val="53565A"/>
                </a:solidFill>
                <a:latin typeface="Arial" pitchFamily="34" charset="0"/>
                <a:ea typeface="ヒラギノ角ゴ Pro W3" pitchFamily="124" charset="-128"/>
                <a:cs typeface="Geneva"/>
              </a:defRPr>
            </a:lvl1pPr>
            <a:lvl2pPr marL="742950" indent="-285750" algn="l" eaLnBrk="0" hangingPunct="0">
              <a:spcBef>
                <a:spcPct val="25000"/>
              </a:spcBef>
              <a:buClr>
                <a:schemeClr val="tx2"/>
              </a:buClr>
              <a:buFont typeface="Arial" pitchFamily="34" charset="0"/>
              <a:buChar char="–"/>
              <a:defRPr sz="1400">
                <a:solidFill>
                  <a:srgbClr val="53565A"/>
                </a:solidFill>
                <a:latin typeface="Arial" pitchFamily="34" charset="0"/>
                <a:ea typeface="ヒラギノ角ゴ Pro W3" pitchFamily="124" charset="-128"/>
                <a:cs typeface="Geneva"/>
              </a:defRPr>
            </a:lvl2pPr>
            <a:lvl3pPr marL="1143000" indent="-228600" algn="l" eaLnBrk="0" hangingPunct="0">
              <a:spcBef>
                <a:spcPct val="25000"/>
              </a:spcBef>
              <a:buClr>
                <a:schemeClr val="tx2"/>
              </a:buClr>
              <a:buFont typeface="Symbol" pitchFamily="18" charset="2"/>
              <a:buChar char="·"/>
              <a:defRPr sz="1400">
                <a:solidFill>
                  <a:srgbClr val="53565A"/>
                </a:solidFill>
                <a:latin typeface="Arial" pitchFamily="34" charset="0"/>
                <a:ea typeface="ヒラギノ角ゴ Pro W3" pitchFamily="124" charset="-128"/>
                <a:cs typeface="Geneva"/>
              </a:defRPr>
            </a:lvl3pPr>
            <a:lvl4pPr marL="1600200" indent="-228600" algn="l" eaLnBrk="0" hangingPunct="0">
              <a:spcBef>
                <a:spcPct val="25000"/>
              </a:spcBef>
              <a:buClr>
                <a:schemeClr val="tx2"/>
              </a:buClr>
              <a:buFont typeface="Arial" pitchFamily="34" charset="0"/>
              <a:buChar char="–"/>
              <a:defRPr sz="1400">
                <a:solidFill>
                  <a:srgbClr val="53565A"/>
                </a:solidFill>
                <a:latin typeface="Arial" pitchFamily="34" charset="0"/>
                <a:ea typeface="ヒラギノ角ゴ Pro W3" pitchFamily="124" charset="-128"/>
                <a:cs typeface="Geneva"/>
              </a:defRPr>
            </a:lvl4pPr>
            <a:lvl5pPr marL="2057400" indent="-228600" algn="l" eaLnBrk="0" hangingPunct="0">
              <a:spcBef>
                <a:spcPct val="25000"/>
              </a:spcBef>
              <a:buClr>
                <a:schemeClr val="tx2"/>
              </a:buClr>
              <a:buFont typeface="Symbol" pitchFamily="18" charset="2"/>
              <a:buChar char="·"/>
              <a:defRPr sz="1400">
                <a:solidFill>
                  <a:srgbClr val="53565A"/>
                </a:solidFill>
                <a:latin typeface="Arial" pitchFamily="34" charset="0"/>
                <a:ea typeface="ヒラギノ角ゴ Pro W3" pitchFamily="124" charset="-128"/>
                <a:cs typeface="Geneva"/>
              </a:defRPr>
            </a:lvl5pPr>
            <a:lvl6pPr marL="2514600" indent="-228600" eaLnBrk="0" fontAlgn="base" hangingPunct="0">
              <a:spcBef>
                <a:spcPct val="25000"/>
              </a:spcBef>
              <a:spcAft>
                <a:spcPct val="0"/>
              </a:spcAft>
              <a:buClr>
                <a:schemeClr val="tx2"/>
              </a:buClr>
              <a:buFont typeface="Symbol" pitchFamily="18" charset="2"/>
              <a:buChar char="·"/>
              <a:defRPr sz="1400">
                <a:solidFill>
                  <a:srgbClr val="53565A"/>
                </a:solidFill>
                <a:latin typeface="Arial" pitchFamily="34" charset="0"/>
                <a:ea typeface="ヒラギノ角ゴ Pro W3" pitchFamily="124" charset="-128"/>
                <a:cs typeface="Geneva"/>
              </a:defRPr>
            </a:lvl6pPr>
            <a:lvl7pPr marL="2971800" indent="-228600" eaLnBrk="0" fontAlgn="base" hangingPunct="0">
              <a:spcBef>
                <a:spcPct val="25000"/>
              </a:spcBef>
              <a:spcAft>
                <a:spcPct val="0"/>
              </a:spcAft>
              <a:buClr>
                <a:schemeClr val="tx2"/>
              </a:buClr>
              <a:buFont typeface="Symbol" pitchFamily="18" charset="2"/>
              <a:buChar char="·"/>
              <a:defRPr sz="1400">
                <a:solidFill>
                  <a:srgbClr val="53565A"/>
                </a:solidFill>
                <a:latin typeface="Arial" pitchFamily="34" charset="0"/>
                <a:ea typeface="ヒラギノ角ゴ Pro W3" pitchFamily="124" charset="-128"/>
                <a:cs typeface="Geneva"/>
              </a:defRPr>
            </a:lvl7pPr>
            <a:lvl8pPr marL="3429000" indent="-228600" eaLnBrk="0" fontAlgn="base" hangingPunct="0">
              <a:spcBef>
                <a:spcPct val="25000"/>
              </a:spcBef>
              <a:spcAft>
                <a:spcPct val="0"/>
              </a:spcAft>
              <a:buClr>
                <a:schemeClr val="tx2"/>
              </a:buClr>
              <a:buFont typeface="Symbol" pitchFamily="18" charset="2"/>
              <a:buChar char="·"/>
              <a:defRPr sz="1400">
                <a:solidFill>
                  <a:srgbClr val="53565A"/>
                </a:solidFill>
                <a:latin typeface="Arial" pitchFamily="34" charset="0"/>
                <a:ea typeface="ヒラギノ角ゴ Pro W3" pitchFamily="124" charset="-128"/>
                <a:cs typeface="Geneva"/>
              </a:defRPr>
            </a:lvl8pPr>
            <a:lvl9pPr marL="3886200" indent="-228600" eaLnBrk="0" fontAlgn="base" hangingPunct="0">
              <a:spcBef>
                <a:spcPct val="25000"/>
              </a:spcBef>
              <a:spcAft>
                <a:spcPct val="0"/>
              </a:spcAft>
              <a:buClr>
                <a:schemeClr val="tx2"/>
              </a:buClr>
              <a:buFont typeface="Symbol" pitchFamily="18" charset="2"/>
              <a:buChar char="·"/>
              <a:defRPr sz="1400">
                <a:solidFill>
                  <a:srgbClr val="53565A"/>
                </a:solidFill>
                <a:latin typeface="Arial" pitchFamily="34" charset="0"/>
                <a:ea typeface="ヒラギノ角ゴ Pro W3" pitchFamily="124" charset="-128"/>
                <a:cs typeface="Geneva"/>
              </a:defRPr>
            </a:lvl9pPr>
          </a:lstStyle>
          <a:p>
            <a:pPr eaLnBrk="1" hangingPunct="1">
              <a:spcBef>
                <a:spcPct val="0"/>
              </a:spcBef>
              <a:buClrTx/>
              <a:buFontTx/>
              <a:buNone/>
            </a:pPr>
            <a:r>
              <a:rPr lang="en-GB" altLang="en-US" dirty="0" smtClean="0">
                <a:solidFill>
                  <a:srgbClr val="002D72"/>
                </a:solidFill>
                <a:ea typeface="STKaiti" pitchFamily="2" charset="-122"/>
              </a:rPr>
              <a:t>February 2017 </a:t>
            </a:r>
            <a:endParaRPr lang="en-GB" altLang="en-US" dirty="0">
              <a:solidFill>
                <a:srgbClr val="002D72"/>
              </a:solidFill>
              <a:ea typeface="STKaiti" pitchFamily="2" charset="-122"/>
            </a:endParaRPr>
          </a:p>
        </p:txBody>
      </p:sp>
    </p:spTree>
    <p:custDataLst>
      <p:tags r:id="rId1"/>
    </p:custDataLst>
    <p:extLst>
      <p:ext uri="{BB962C8B-B14F-4D97-AF65-F5344CB8AC3E}">
        <p14:creationId xmlns:p14="http://schemas.microsoft.com/office/powerpoint/2010/main" val="1445444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41328" y="1810512"/>
            <a:ext cx="8861425" cy="4876800"/>
          </a:xfrm>
          <a:prstGeom prst="rect">
            <a:avLst/>
          </a:prstGeom>
        </p:spPr>
        <p:txBody>
          <a:bodyPr/>
          <a:lstStyle>
            <a:lvl1pPr marL="228600" indent="-228600" algn="l" rtl="0" fontAlgn="base">
              <a:spcBef>
                <a:spcPct val="75000"/>
              </a:spcBef>
              <a:spcAft>
                <a:spcPct val="0"/>
              </a:spcAft>
              <a:buClr>
                <a:srgbClr val="DC241F"/>
              </a:buClr>
              <a:buFont typeface="Wingdings 2" pitchFamily="18" charset="2"/>
              <a:buChar char=""/>
              <a:defRPr sz="1400">
                <a:solidFill>
                  <a:schemeClr val="tx1"/>
                </a:solidFill>
                <a:latin typeface="+mn-lt"/>
                <a:ea typeface="+mn-ea"/>
                <a:cs typeface="+mn-cs"/>
              </a:defRPr>
            </a:lvl1pPr>
            <a:lvl2pPr marL="455613" indent="-225425" algn="l" rtl="0" fontAlgn="base">
              <a:spcBef>
                <a:spcPct val="25000"/>
              </a:spcBef>
              <a:spcAft>
                <a:spcPct val="0"/>
              </a:spcAft>
              <a:buClr>
                <a:srgbClr val="DC241F"/>
              </a:buClr>
              <a:buFont typeface="Arial" charset="0"/>
              <a:buChar char="–"/>
              <a:defRPr sz="1400">
                <a:solidFill>
                  <a:schemeClr val="tx1"/>
                </a:solidFill>
                <a:latin typeface="+mn-lt"/>
              </a:defRPr>
            </a:lvl2pPr>
            <a:lvl3pPr marL="684213" indent="-227013" algn="l" rtl="0" fontAlgn="base">
              <a:spcBef>
                <a:spcPct val="25000"/>
              </a:spcBef>
              <a:spcAft>
                <a:spcPct val="0"/>
              </a:spcAft>
              <a:buClr>
                <a:srgbClr val="DC241F"/>
              </a:buClr>
              <a:buSzPct val="90000"/>
              <a:buFont typeface="Wingdings" pitchFamily="2" charset="2"/>
              <a:buChar char="§"/>
              <a:defRPr sz="1400">
                <a:solidFill>
                  <a:schemeClr val="tx1"/>
                </a:solidFill>
                <a:latin typeface="+mn-lt"/>
              </a:defRPr>
            </a:lvl3pPr>
            <a:lvl4pPr marL="912813" indent="-227013" algn="l" rtl="0" fontAlgn="base">
              <a:spcBef>
                <a:spcPct val="25000"/>
              </a:spcBef>
              <a:spcAft>
                <a:spcPct val="0"/>
              </a:spcAft>
              <a:buClr>
                <a:srgbClr val="DC241F"/>
              </a:buClr>
              <a:buFont typeface="Wingdings 2" pitchFamily="18" charset="2"/>
              <a:buChar char=""/>
              <a:defRPr sz="1400">
                <a:solidFill>
                  <a:schemeClr val="tx1"/>
                </a:solidFill>
                <a:latin typeface="+mn-lt"/>
              </a:defRPr>
            </a:lvl4pPr>
            <a:lvl5pPr marL="1141413" indent="-227013" algn="l" rtl="0" fontAlgn="base">
              <a:spcBef>
                <a:spcPct val="25000"/>
              </a:spcBef>
              <a:spcAft>
                <a:spcPct val="0"/>
              </a:spcAft>
              <a:buClr>
                <a:srgbClr val="DC241F"/>
              </a:buClr>
              <a:buFont typeface="Arial" charset="0"/>
              <a:buChar char="–"/>
              <a:defRPr sz="1400">
                <a:solidFill>
                  <a:schemeClr val="tx1"/>
                </a:solidFill>
                <a:latin typeface="+mn-lt"/>
              </a:defRPr>
            </a:lvl5pPr>
            <a:lvl6pPr marL="1598613" indent="-227013" algn="l" rtl="0" fontAlgn="base">
              <a:spcBef>
                <a:spcPct val="25000"/>
              </a:spcBef>
              <a:spcAft>
                <a:spcPct val="0"/>
              </a:spcAft>
              <a:buClr>
                <a:srgbClr val="DC241F"/>
              </a:buClr>
              <a:buFont typeface="Arial" charset="0"/>
              <a:buChar char="–"/>
              <a:defRPr sz="1400">
                <a:solidFill>
                  <a:schemeClr val="tx1"/>
                </a:solidFill>
                <a:latin typeface="+mn-lt"/>
              </a:defRPr>
            </a:lvl6pPr>
            <a:lvl7pPr marL="2055813" indent="-227013" algn="l" rtl="0" fontAlgn="base">
              <a:spcBef>
                <a:spcPct val="25000"/>
              </a:spcBef>
              <a:spcAft>
                <a:spcPct val="0"/>
              </a:spcAft>
              <a:buClr>
                <a:srgbClr val="DC241F"/>
              </a:buClr>
              <a:buFont typeface="Arial" charset="0"/>
              <a:buChar char="–"/>
              <a:defRPr sz="1400">
                <a:solidFill>
                  <a:schemeClr val="tx1"/>
                </a:solidFill>
                <a:latin typeface="+mn-lt"/>
              </a:defRPr>
            </a:lvl7pPr>
            <a:lvl8pPr marL="2513013" indent="-227013" algn="l" rtl="0" fontAlgn="base">
              <a:spcBef>
                <a:spcPct val="25000"/>
              </a:spcBef>
              <a:spcAft>
                <a:spcPct val="0"/>
              </a:spcAft>
              <a:buClr>
                <a:srgbClr val="DC241F"/>
              </a:buClr>
              <a:buFont typeface="Arial" charset="0"/>
              <a:buChar char="–"/>
              <a:defRPr sz="1400">
                <a:solidFill>
                  <a:schemeClr val="tx1"/>
                </a:solidFill>
                <a:latin typeface="+mn-lt"/>
              </a:defRPr>
            </a:lvl8pPr>
            <a:lvl9pPr marL="2970213" indent="-227013" algn="l" rtl="0" fontAlgn="base">
              <a:spcBef>
                <a:spcPct val="25000"/>
              </a:spcBef>
              <a:spcAft>
                <a:spcPct val="0"/>
              </a:spcAft>
              <a:buClr>
                <a:srgbClr val="DC241F"/>
              </a:buClr>
              <a:buFont typeface="Arial" charset="0"/>
              <a:buChar char="–"/>
              <a:defRPr sz="1400">
                <a:solidFill>
                  <a:schemeClr val="tx1"/>
                </a:solidFill>
                <a:latin typeface="+mn-lt"/>
              </a:defRPr>
            </a:lvl9pPr>
          </a:lstStyle>
          <a:p>
            <a:r>
              <a:rPr lang="en-US" sz="1200" dirty="0">
                <a:solidFill>
                  <a:srgbClr val="53565A"/>
                </a:solidFill>
                <a:latin typeface="Arial" pitchFamily="34" charset="0"/>
                <a:ea typeface="ヒラギノ角ゴ Pro W3" pitchFamily="124" charset="-128"/>
              </a:rPr>
              <a:t>Reducing risk over a discrete time period is the most predominant risk management objective among our corporate respondents</a:t>
            </a:r>
          </a:p>
          <a:p>
            <a:r>
              <a:rPr lang="en-US" sz="1200" dirty="0">
                <a:solidFill>
                  <a:srgbClr val="53565A"/>
                </a:solidFill>
                <a:latin typeface="Arial" pitchFamily="34" charset="0"/>
                <a:ea typeface="ヒラギノ角ゴ Pro W3" pitchFamily="124" charset="-128"/>
              </a:rPr>
              <a:t>Minimizing period-on-period volatility in either cash flows or earnings was also mentioned as a risk management objective for 36% of the respondents</a:t>
            </a:r>
          </a:p>
          <a:p>
            <a:endParaRPr lang="en-US" kern="0" dirty="0"/>
          </a:p>
        </p:txBody>
      </p:sp>
      <p:pic>
        <p:nvPicPr>
          <p:cNvPr id="3" name="Picture 20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3" y="3090863"/>
            <a:ext cx="741045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bwMode="auto">
          <a:xfrm>
            <a:off x="4512916" y="3230880"/>
            <a:ext cx="1" cy="2036064"/>
          </a:xfrm>
          <a:prstGeom prst="line">
            <a:avLst/>
          </a:pr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2206049" y="3048000"/>
            <a:ext cx="2442151" cy="461665"/>
          </a:xfrm>
          <a:prstGeom prst="rect">
            <a:avLst/>
          </a:prstGeom>
          <a:noFill/>
        </p:spPr>
        <p:txBody>
          <a:bodyPr wrap="square" rtlCol="0">
            <a:spAutoFit/>
          </a:bodyPr>
          <a:lstStyle/>
          <a:p>
            <a:pPr algn="l"/>
            <a:r>
              <a:rPr lang="en-US" sz="1200" dirty="0" smtClean="0">
                <a:solidFill>
                  <a:srgbClr val="00B0F0"/>
                </a:solidFill>
              </a:rPr>
              <a:t>Reducing risk over a discrete period</a:t>
            </a:r>
            <a:endParaRPr lang="en-US" sz="1200" dirty="0">
              <a:solidFill>
                <a:srgbClr val="00B0F0"/>
              </a:solidFill>
            </a:endParaRPr>
          </a:p>
        </p:txBody>
      </p:sp>
      <p:sp>
        <p:nvSpPr>
          <p:cNvPr id="6" name="Rectangle 2078"/>
          <p:cNvSpPr>
            <a:spLocks noChangeArrowheads="1"/>
          </p:cNvSpPr>
          <p:nvPr/>
        </p:nvSpPr>
        <p:spPr bwMode="auto">
          <a:xfrm>
            <a:off x="3580920" y="2720540"/>
            <a:ext cx="21345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75000"/>
              </a:spcBef>
              <a:buClr>
                <a:srgbClr val="DC241F"/>
              </a:buClr>
              <a:buFont typeface="Wingdings 2" pitchFamily="18" charset="2"/>
              <a:buNone/>
            </a:pPr>
            <a:r>
              <a:rPr lang="en-US" sz="1200" b="1" dirty="0"/>
              <a:t>Risk Management Objective</a:t>
            </a:r>
          </a:p>
        </p:txBody>
      </p:sp>
      <p:cxnSp>
        <p:nvCxnSpPr>
          <p:cNvPr id="7" name="Straight Arrow Connector 6"/>
          <p:cNvCxnSpPr/>
          <p:nvPr/>
        </p:nvCxnSpPr>
        <p:spPr bwMode="auto">
          <a:xfrm flipH="1">
            <a:off x="2228322" y="3560064"/>
            <a:ext cx="2135716" cy="0"/>
          </a:xfrm>
          <a:prstGeom prst="straightConnector1">
            <a:avLst/>
          </a:prstGeom>
          <a:solidFill>
            <a:schemeClr val="folHlink"/>
          </a:solidFill>
          <a:ln w="63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4556708" y="3810000"/>
            <a:ext cx="2442151" cy="461665"/>
          </a:xfrm>
          <a:prstGeom prst="rect">
            <a:avLst/>
          </a:prstGeom>
          <a:noFill/>
        </p:spPr>
        <p:txBody>
          <a:bodyPr wrap="square" rtlCol="0">
            <a:spAutoFit/>
          </a:bodyPr>
          <a:lstStyle/>
          <a:p>
            <a:pPr algn="l"/>
            <a:r>
              <a:rPr lang="en-US" sz="1200" dirty="0" smtClean="0">
                <a:solidFill>
                  <a:srgbClr val="00B0F0"/>
                </a:solidFill>
              </a:rPr>
              <a:t>Reducing period-on-period volatility</a:t>
            </a:r>
            <a:endParaRPr lang="en-US" sz="1200" dirty="0">
              <a:solidFill>
                <a:srgbClr val="00B0F0"/>
              </a:solidFill>
            </a:endParaRPr>
          </a:p>
        </p:txBody>
      </p:sp>
      <p:cxnSp>
        <p:nvCxnSpPr>
          <p:cNvPr id="9" name="Straight Arrow Connector 8"/>
          <p:cNvCxnSpPr/>
          <p:nvPr/>
        </p:nvCxnSpPr>
        <p:spPr bwMode="auto">
          <a:xfrm>
            <a:off x="4570536" y="4248912"/>
            <a:ext cx="2103178" cy="0"/>
          </a:xfrm>
          <a:prstGeom prst="straightConnector1">
            <a:avLst/>
          </a:prstGeom>
          <a:solidFill>
            <a:schemeClr val="folHlink"/>
          </a:solidFill>
          <a:ln w="63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MessageBox"/>
          <p:cNvSpPr/>
          <p:nvPr>
            <p:custDataLst>
              <p:tags r:id="rId1"/>
            </p:custDataLst>
          </p:nvPr>
        </p:nvSpPr>
        <p:spPr bwMode="auto">
          <a:xfrm>
            <a:off x="272480" y="1246741"/>
            <a:ext cx="8928992" cy="215444"/>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algn="l"/>
            <a:r>
              <a:rPr lang="en-US" b="1" dirty="0">
                <a:solidFill>
                  <a:schemeClr val="accent6"/>
                </a:solidFill>
              </a:rPr>
              <a:t>A corporation’s risk management objective may be both reducing variance and minimizing y-o-y volatility</a:t>
            </a:r>
          </a:p>
        </p:txBody>
      </p:sp>
      <p:sp>
        <p:nvSpPr>
          <p:cNvPr id="15" name="Rectangle 14"/>
          <p:cNvSpPr/>
          <p:nvPr/>
        </p:nvSpPr>
        <p:spPr>
          <a:xfrm>
            <a:off x="488504" y="404664"/>
            <a:ext cx="4824536" cy="461665"/>
          </a:xfrm>
          <a:prstGeom prst="rect">
            <a:avLst/>
          </a:prstGeom>
        </p:spPr>
        <p:txBody>
          <a:bodyPr wrap="square">
            <a:spAutoFit/>
          </a:bodyPr>
          <a:lstStyle/>
          <a:p>
            <a:pPr algn="l">
              <a:defRPr/>
            </a:pPr>
            <a:r>
              <a:rPr lang="en-GB" altLang="en-US" sz="2400" dirty="0" smtClean="0">
                <a:solidFill>
                  <a:schemeClr val="bg1"/>
                </a:solidFill>
              </a:rPr>
              <a:t>Risk Management Objectives</a:t>
            </a:r>
          </a:p>
        </p:txBody>
      </p:sp>
    </p:spTree>
    <p:extLst>
      <p:ext uri="{BB962C8B-B14F-4D97-AF65-F5344CB8AC3E}">
        <p14:creationId xmlns:p14="http://schemas.microsoft.com/office/powerpoint/2010/main" val="418700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504" y="404664"/>
            <a:ext cx="6120680" cy="461665"/>
          </a:xfrm>
          <a:prstGeom prst="rect">
            <a:avLst/>
          </a:prstGeom>
        </p:spPr>
        <p:txBody>
          <a:bodyPr wrap="square">
            <a:spAutoFit/>
          </a:bodyPr>
          <a:lstStyle/>
          <a:p>
            <a:pPr algn="l">
              <a:defRPr/>
            </a:pPr>
            <a:r>
              <a:rPr lang="en-GB" altLang="en-US" sz="2400" dirty="0" smtClean="0">
                <a:solidFill>
                  <a:schemeClr val="bg1"/>
                </a:solidFill>
              </a:rPr>
              <a:t>Companies Using FX Options for Hedging</a:t>
            </a:r>
          </a:p>
        </p:txBody>
      </p:sp>
      <p:sp>
        <p:nvSpPr>
          <p:cNvPr id="3" name="Text Placeholder 4"/>
          <p:cNvSpPr txBox="1">
            <a:spLocks/>
          </p:cNvSpPr>
          <p:nvPr/>
        </p:nvSpPr>
        <p:spPr bwMode="gray">
          <a:xfrm>
            <a:off x="141290" y="1700808"/>
            <a:ext cx="4286696" cy="447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defTabSz="1838325" rtl="0" eaLnBrk="0" fontAlgn="base" hangingPunct="0">
              <a:spcBef>
                <a:spcPct val="75000"/>
              </a:spcBef>
              <a:spcAft>
                <a:spcPct val="0"/>
              </a:spcAft>
              <a:buClr>
                <a:schemeClr val="tx2"/>
              </a:buClr>
              <a:buFont typeface="Symbol" pitchFamily="18" charset="2"/>
              <a:buChar char="·"/>
              <a:defRPr sz="2800">
                <a:solidFill>
                  <a:srgbClr val="53565A"/>
                </a:solidFill>
                <a:latin typeface="+mn-lt"/>
                <a:ea typeface="+mn-ea"/>
                <a:cs typeface="+mn-cs"/>
              </a:defRPr>
            </a:lvl1pPr>
            <a:lvl2pPr marL="344488" indent="-171450" algn="l" defTabSz="1838325" rtl="0" eaLnBrk="0" fontAlgn="base" hangingPunct="0">
              <a:spcBef>
                <a:spcPct val="25000"/>
              </a:spcBef>
              <a:spcAft>
                <a:spcPct val="0"/>
              </a:spcAft>
              <a:buClr>
                <a:schemeClr val="tx2"/>
              </a:buClr>
              <a:buFont typeface="Arial" pitchFamily="34" charset="0"/>
              <a:buChar char="–"/>
              <a:defRPr sz="2400">
                <a:solidFill>
                  <a:srgbClr val="53565A"/>
                </a:solidFill>
                <a:latin typeface="+mn-lt"/>
                <a:ea typeface="+mn-ea"/>
                <a:cs typeface="+mn-cs"/>
              </a:defRPr>
            </a:lvl2pPr>
            <a:lvl3pPr marL="517525" indent="-171450" algn="l" defTabSz="1838325" rtl="0" eaLnBrk="0" fontAlgn="base" hangingPunct="0">
              <a:spcBef>
                <a:spcPct val="25000"/>
              </a:spcBef>
              <a:spcAft>
                <a:spcPct val="0"/>
              </a:spcAft>
              <a:buClr>
                <a:schemeClr val="tx2"/>
              </a:buClr>
              <a:buFont typeface="Symbol" pitchFamily="18" charset="2"/>
              <a:buChar char="·"/>
              <a:defRPr sz="2000">
                <a:solidFill>
                  <a:srgbClr val="53565A"/>
                </a:solidFill>
                <a:latin typeface="+mn-lt"/>
                <a:ea typeface="+mn-ea"/>
                <a:cs typeface="+mn-cs"/>
              </a:defRPr>
            </a:lvl3pPr>
            <a:lvl4pPr marL="685800" indent="-166688" algn="l" defTabSz="1838325" rtl="0" eaLnBrk="0" fontAlgn="base" hangingPunct="0">
              <a:spcBef>
                <a:spcPct val="25000"/>
              </a:spcBef>
              <a:spcAft>
                <a:spcPct val="0"/>
              </a:spcAft>
              <a:buClr>
                <a:schemeClr val="tx2"/>
              </a:buClr>
              <a:buFont typeface="Arial" pitchFamily="34" charset="0"/>
              <a:buChar char="–"/>
              <a:defRPr sz="1800">
                <a:solidFill>
                  <a:srgbClr val="53565A"/>
                </a:solidFill>
                <a:latin typeface="+mn-lt"/>
                <a:ea typeface="+mn-ea"/>
                <a:cs typeface="+mn-cs"/>
              </a:defRPr>
            </a:lvl4pPr>
            <a:lvl5pPr marL="852488" indent="-165100" algn="l" defTabSz="1838325" rtl="0" eaLnBrk="0" fontAlgn="base" hangingPunct="0">
              <a:spcBef>
                <a:spcPct val="25000"/>
              </a:spcBef>
              <a:spcAft>
                <a:spcPct val="0"/>
              </a:spcAft>
              <a:buClr>
                <a:schemeClr val="tx2"/>
              </a:buClr>
              <a:buFont typeface="Symbol" pitchFamily="18" charset="2"/>
              <a:buChar char="·"/>
              <a:defRPr sz="1800">
                <a:solidFill>
                  <a:srgbClr val="53565A"/>
                </a:solidFill>
                <a:latin typeface="+mn-lt"/>
                <a:ea typeface="+mn-ea"/>
                <a:cs typeface="+mn-cs"/>
              </a:defRPr>
            </a:lvl5pPr>
            <a:lvl6pPr marL="1309688" indent="-165100" algn="l" defTabSz="1838325" rtl="0" eaLnBrk="1" fontAlgn="base" hangingPunct="1">
              <a:spcBef>
                <a:spcPct val="25000"/>
              </a:spcBef>
              <a:spcAft>
                <a:spcPct val="0"/>
              </a:spcAft>
              <a:buClr>
                <a:schemeClr val="tx2"/>
              </a:buClr>
              <a:buFont typeface="Symbol" pitchFamily="18" charset="2"/>
              <a:buChar char="·"/>
              <a:defRPr sz="1800">
                <a:solidFill>
                  <a:srgbClr val="53565A"/>
                </a:solidFill>
                <a:latin typeface="+mn-lt"/>
                <a:ea typeface="+mn-ea"/>
                <a:cs typeface="+mn-cs"/>
              </a:defRPr>
            </a:lvl6pPr>
            <a:lvl7pPr marL="1766888" indent="-165100" algn="l" defTabSz="1838325" rtl="0" eaLnBrk="1" fontAlgn="base" hangingPunct="1">
              <a:spcBef>
                <a:spcPct val="25000"/>
              </a:spcBef>
              <a:spcAft>
                <a:spcPct val="0"/>
              </a:spcAft>
              <a:buClr>
                <a:schemeClr val="tx2"/>
              </a:buClr>
              <a:buFont typeface="Symbol" pitchFamily="18" charset="2"/>
              <a:buChar char="·"/>
              <a:defRPr sz="1800">
                <a:solidFill>
                  <a:srgbClr val="53565A"/>
                </a:solidFill>
                <a:latin typeface="+mn-lt"/>
                <a:ea typeface="+mn-ea"/>
                <a:cs typeface="+mn-cs"/>
              </a:defRPr>
            </a:lvl7pPr>
            <a:lvl8pPr marL="2224088" indent="-165100" algn="l" defTabSz="1838325" rtl="0" eaLnBrk="1" fontAlgn="base" hangingPunct="1">
              <a:spcBef>
                <a:spcPct val="25000"/>
              </a:spcBef>
              <a:spcAft>
                <a:spcPct val="0"/>
              </a:spcAft>
              <a:buClr>
                <a:schemeClr val="tx2"/>
              </a:buClr>
              <a:buFont typeface="Symbol" pitchFamily="18" charset="2"/>
              <a:buChar char="·"/>
              <a:defRPr sz="1800">
                <a:solidFill>
                  <a:srgbClr val="53565A"/>
                </a:solidFill>
                <a:latin typeface="+mn-lt"/>
                <a:ea typeface="+mn-ea"/>
                <a:cs typeface="+mn-cs"/>
              </a:defRPr>
            </a:lvl8pPr>
            <a:lvl9pPr marL="2681288" indent="-165100" algn="l" defTabSz="1838325" rtl="0" eaLnBrk="1" fontAlgn="base" hangingPunct="1">
              <a:spcBef>
                <a:spcPct val="25000"/>
              </a:spcBef>
              <a:spcAft>
                <a:spcPct val="0"/>
              </a:spcAft>
              <a:buClr>
                <a:schemeClr val="tx2"/>
              </a:buClr>
              <a:buFont typeface="Symbol" pitchFamily="18" charset="2"/>
              <a:buChar char="·"/>
              <a:defRPr sz="1800">
                <a:solidFill>
                  <a:srgbClr val="53565A"/>
                </a:solidFill>
                <a:latin typeface="+mn-lt"/>
                <a:ea typeface="+mn-ea"/>
                <a:cs typeface="+mn-cs"/>
              </a:defRPr>
            </a:lvl9pPr>
          </a:lstStyle>
          <a:p>
            <a:pPr>
              <a:spcBef>
                <a:spcPct val="25000"/>
              </a:spcBef>
            </a:pPr>
            <a:r>
              <a:rPr lang="en-US" altLang="en-US" sz="1200" b="0" dirty="0" smtClean="0"/>
              <a:t>On </a:t>
            </a:r>
            <a:r>
              <a:rPr lang="en-US" altLang="en-US" sz="1200" b="0" dirty="0"/>
              <a:t>an aggregate basis, </a:t>
            </a:r>
            <a:r>
              <a:rPr lang="en-US" altLang="en-US" sz="1200" b="1" dirty="0">
                <a:solidFill>
                  <a:srgbClr val="00BDF2"/>
                </a:solidFill>
              </a:rPr>
              <a:t>more than half of </a:t>
            </a:r>
            <a:r>
              <a:rPr lang="en-US" altLang="en-US" sz="1200" b="1" dirty="0" smtClean="0">
                <a:solidFill>
                  <a:srgbClr val="00BDF2"/>
                </a:solidFill>
              </a:rPr>
              <a:t>companies </a:t>
            </a:r>
            <a:r>
              <a:rPr lang="en-US" altLang="en-US" sz="1200" b="1" dirty="0">
                <a:solidFill>
                  <a:srgbClr val="00BDF2"/>
                </a:solidFill>
              </a:rPr>
              <a:t>use options</a:t>
            </a:r>
          </a:p>
          <a:p>
            <a:pPr>
              <a:spcBef>
                <a:spcPct val="25000"/>
              </a:spcBef>
            </a:pPr>
            <a:r>
              <a:rPr lang="en-US" altLang="en-US" sz="1200" b="0" dirty="0"/>
              <a:t>A majority </a:t>
            </a:r>
            <a:r>
              <a:rPr lang="en-US" altLang="en-US" sz="1200" b="0" dirty="0" smtClean="0"/>
              <a:t>respondents (59%) </a:t>
            </a:r>
            <a:r>
              <a:rPr lang="en-US" altLang="en-US" sz="1200" b="0" dirty="0"/>
              <a:t>that use options utilize </a:t>
            </a:r>
            <a:r>
              <a:rPr lang="en-US" altLang="en-US" sz="1200" b="1" dirty="0">
                <a:solidFill>
                  <a:srgbClr val="00BDF2"/>
                </a:solidFill>
              </a:rPr>
              <a:t>zero-cost option combinations </a:t>
            </a:r>
            <a:r>
              <a:rPr lang="en-US" altLang="en-US" sz="1200" b="0" dirty="0"/>
              <a:t>while </a:t>
            </a:r>
            <a:r>
              <a:rPr lang="en-US" altLang="en-US" sz="1200" b="0" dirty="0" smtClean="0"/>
              <a:t>62% </a:t>
            </a:r>
            <a:r>
              <a:rPr lang="en-US" altLang="en-US" sz="1200" b="0" dirty="0"/>
              <a:t>spend option premium on </a:t>
            </a:r>
            <a:r>
              <a:rPr lang="en-US" altLang="en-US" sz="1200" b="0" dirty="0" smtClean="0"/>
              <a:t>vanilla options and/or option combination structures</a:t>
            </a:r>
            <a:endParaRPr lang="en-US" altLang="en-US" sz="1200" b="0" dirty="0"/>
          </a:p>
          <a:p>
            <a:pPr marL="266700" indent="-266700">
              <a:spcBef>
                <a:spcPct val="25000"/>
              </a:spcBef>
            </a:pPr>
            <a:endParaRPr lang="en-US" altLang="en-US" sz="2400" b="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53" y="3030323"/>
            <a:ext cx="8148271" cy="338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112" y="1934383"/>
            <a:ext cx="2278966"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054"/>
          <p:cNvSpPr>
            <a:spLocks noChangeArrowheads="1"/>
          </p:cNvSpPr>
          <p:nvPr/>
        </p:nvSpPr>
        <p:spPr bwMode="auto">
          <a:xfrm>
            <a:off x="141289" y="2891824"/>
            <a:ext cx="27018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pPr>
              <a:spcBef>
                <a:spcPct val="75000"/>
              </a:spcBef>
              <a:buClr>
                <a:srgbClr val="DC241F"/>
              </a:buClr>
              <a:buFont typeface="Wingdings 2" pitchFamily="18" charset="2"/>
              <a:buNone/>
            </a:pPr>
            <a:r>
              <a:rPr lang="en-US" altLang="en-US" sz="1200" b="1" dirty="0" smtClean="0">
                <a:solidFill>
                  <a:srgbClr val="002060"/>
                </a:solidFill>
              </a:rPr>
              <a:t>Types of Option Hedging Strategies</a:t>
            </a:r>
            <a:endParaRPr lang="en-US" altLang="en-US" sz="1200" b="1" dirty="0">
              <a:solidFill>
                <a:srgbClr val="002060"/>
              </a:solidFill>
            </a:endParaRPr>
          </a:p>
        </p:txBody>
      </p:sp>
      <p:sp>
        <p:nvSpPr>
          <p:cNvPr id="9" name="Rectangle 1054"/>
          <p:cNvSpPr>
            <a:spLocks noChangeArrowheads="1"/>
          </p:cNvSpPr>
          <p:nvPr/>
        </p:nvSpPr>
        <p:spPr bwMode="auto">
          <a:xfrm>
            <a:off x="5331809" y="1741162"/>
            <a:ext cx="36583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p>
            <a:pPr>
              <a:spcBef>
                <a:spcPct val="75000"/>
              </a:spcBef>
              <a:buClr>
                <a:srgbClr val="DC241F"/>
              </a:buClr>
            </a:pPr>
            <a:r>
              <a:rPr lang="en-US" altLang="en-US" sz="1200" b="1" dirty="0" smtClean="0">
                <a:solidFill>
                  <a:srgbClr val="002060"/>
                </a:solidFill>
              </a:rPr>
              <a:t>Are FX Options Part of Hedge Program?</a:t>
            </a:r>
            <a:endParaRPr lang="en-US" altLang="en-US" sz="1200" b="1" dirty="0">
              <a:solidFill>
                <a:srgbClr val="002060"/>
              </a:solidFill>
            </a:endParaRPr>
          </a:p>
        </p:txBody>
      </p:sp>
      <p:sp>
        <p:nvSpPr>
          <p:cNvPr id="10" name="MessageBox"/>
          <p:cNvSpPr>
            <a:spLocks noChangeArrowheads="1"/>
          </p:cNvSpPr>
          <p:nvPr>
            <p:custDataLst>
              <p:tags r:id="rId1"/>
            </p:custDataLst>
          </p:nvPr>
        </p:nvSpPr>
        <p:spPr bwMode="gray">
          <a:xfrm>
            <a:off x="95850" y="1091320"/>
            <a:ext cx="8862646" cy="21544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a:r>
              <a:rPr lang="en-US" b="1" dirty="0" smtClean="0">
                <a:solidFill>
                  <a:schemeClr val="accent6"/>
                </a:solidFill>
              </a:rPr>
              <a:t>Approximately half of survey respondents say they use options in their hedge program</a:t>
            </a:r>
            <a:endParaRPr lang="en-US" b="1" dirty="0">
              <a:solidFill>
                <a:schemeClr val="accent6"/>
              </a:solidFill>
              <a:ea typeface="+mj-ea"/>
            </a:endParaRPr>
          </a:p>
        </p:txBody>
      </p:sp>
    </p:spTree>
    <p:extLst>
      <p:ext uri="{BB962C8B-B14F-4D97-AF65-F5344CB8AC3E}">
        <p14:creationId xmlns:p14="http://schemas.microsoft.com/office/powerpoint/2010/main" val="3535846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504" y="404664"/>
            <a:ext cx="4824536" cy="461665"/>
          </a:xfrm>
          <a:prstGeom prst="rect">
            <a:avLst/>
          </a:prstGeom>
        </p:spPr>
        <p:txBody>
          <a:bodyPr wrap="square">
            <a:spAutoFit/>
          </a:bodyPr>
          <a:lstStyle/>
          <a:p>
            <a:pPr algn="l">
              <a:defRPr/>
            </a:pPr>
            <a:r>
              <a:rPr lang="en-US" sz="2400" dirty="0" smtClean="0">
                <a:solidFill>
                  <a:schemeClr val="bg1"/>
                </a:solidFill>
              </a:rPr>
              <a:t>Options vs</a:t>
            </a:r>
            <a:r>
              <a:rPr lang="en-US" sz="2400" dirty="0">
                <a:solidFill>
                  <a:schemeClr val="bg1"/>
                </a:solidFill>
              </a:rPr>
              <a:t>. </a:t>
            </a:r>
            <a:r>
              <a:rPr lang="en-US" sz="2400" dirty="0" smtClean="0">
                <a:solidFill>
                  <a:schemeClr val="bg1"/>
                </a:solidFill>
              </a:rPr>
              <a:t>Forwards</a:t>
            </a:r>
            <a:endParaRPr lang="en-US" altLang="en-US" sz="2400" dirty="0">
              <a:solidFill>
                <a:schemeClr val="bg1"/>
              </a:solidFill>
            </a:endParaRPr>
          </a:p>
        </p:txBody>
      </p:sp>
      <p:graphicFrame>
        <p:nvGraphicFramePr>
          <p:cNvPr id="6" name="Group 47"/>
          <p:cNvGraphicFramePr>
            <a:graphicFrameLocks noGrp="1"/>
          </p:cNvGraphicFramePr>
          <p:nvPr>
            <p:extLst>
              <p:ext uri="{D42A27DB-BD31-4B8C-83A1-F6EECF244321}">
                <p14:modId xmlns:p14="http://schemas.microsoft.com/office/powerpoint/2010/main" val="1479008993"/>
              </p:ext>
            </p:extLst>
          </p:nvPr>
        </p:nvGraphicFramePr>
        <p:xfrm>
          <a:off x="344488" y="1268760"/>
          <a:ext cx="9207765" cy="4160520"/>
        </p:xfrm>
        <a:graphic>
          <a:graphicData uri="http://schemas.openxmlformats.org/drawingml/2006/table">
            <a:tbl>
              <a:tblPr/>
              <a:tblGrid>
                <a:gridCol w="1881452"/>
                <a:gridCol w="2940844"/>
                <a:gridCol w="4385469"/>
              </a:tblGrid>
              <a:tr h="0">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endParaRPr kumimoji="0" lang="en-US" sz="1200" b="0" i="0" u="none" strike="noStrike" cap="none" normalizeH="0" baseline="0" dirty="0" smtClean="0">
                        <a:ln>
                          <a:noFill/>
                        </a:ln>
                        <a:solidFill>
                          <a:schemeClr val="tx1"/>
                        </a:solidFill>
                        <a:effectLst/>
                        <a:latin typeface="Arial" charset="0"/>
                      </a:endParaRPr>
                    </a:p>
                  </a:txBody>
                  <a:tcPr marL="0" marR="49530" marT="0" horzOverflow="overflow">
                    <a:lnL>
                      <a:noFill/>
                    </a:lnL>
                    <a:lnR>
                      <a:noFill/>
                    </a:lnR>
                    <a:lnT>
                      <a:noFill/>
                    </a:lnT>
                    <a:lnB w="12700" cap="flat" cmpd="sng" algn="ctr">
                      <a:solidFill>
                        <a:srgbClr val="53565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0" i="0" u="none" strike="noStrike" cap="none" normalizeH="0" baseline="0" dirty="0" smtClean="0">
                          <a:ln>
                            <a:noFill/>
                          </a:ln>
                          <a:solidFill>
                            <a:schemeClr val="accent2"/>
                          </a:solidFill>
                          <a:effectLst/>
                          <a:latin typeface="Arial" charset="0"/>
                        </a:rPr>
                        <a:t>                        </a:t>
                      </a:r>
                      <a:r>
                        <a:rPr kumimoji="0" lang="en-US" sz="1200" b="1" i="0" u="none" strike="noStrike" cap="none" normalizeH="0" baseline="0" dirty="0" smtClean="0">
                          <a:ln>
                            <a:noFill/>
                          </a:ln>
                          <a:solidFill>
                            <a:schemeClr val="accent2"/>
                          </a:solidFill>
                          <a:effectLst/>
                          <a:latin typeface="Arial" charset="0"/>
                        </a:rPr>
                        <a:t>Forwards</a:t>
                      </a:r>
                    </a:p>
                  </a:txBody>
                  <a:tcPr marL="49530" marR="49530" marT="0" horzOverflow="overflow">
                    <a:lnL>
                      <a:noFill/>
                    </a:lnL>
                    <a:lnR>
                      <a:noFill/>
                    </a:lnR>
                    <a:lnT>
                      <a:noFill/>
                    </a:lnT>
                    <a:lnB w="12700" cap="flat" cmpd="sng" algn="ctr">
                      <a:solidFill>
                        <a:srgbClr val="53565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1" i="0" u="none" strike="noStrike" cap="none" normalizeH="0" baseline="0" dirty="0" smtClean="0">
                          <a:ln>
                            <a:noFill/>
                          </a:ln>
                          <a:solidFill>
                            <a:schemeClr val="accent2"/>
                          </a:solidFill>
                          <a:effectLst/>
                          <a:latin typeface="Arial" charset="0"/>
                        </a:rPr>
                        <a:t>                                     Options</a:t>
                      </a:r>
                    </a:p>
                  </a:txBody>
                  <a:tcPr marL="49530" marR="49530" marT="0" horzOverflow="overflow">
                    <a:lnL>
                      <a:noFill/>
                    </a:lnL>
                    <a:lnR>
                      <a:noFill/>
                    </a:lnR>
                    <a:lnT>
                      <a:noFill/>
                    </a:lnT>
                    <a:lnB w="12700" cap="flat" cmpd="sng" algn="ctr">
                      <a:solidFill>
                        <a:srgbClr val="53565A"/>
                      </a:solidFill>
                      <a:prstDash val="solid"/>
                      <a:round/>
                      <a:headEnd type="none" w="med" len="med"/>
                      <a:tailEnd type="none" w="med" len="med"/>
                    </a:lnB>
                    <a:lnTlToBr>
                      <a:noFill/>
                    </a:lnTlToBr>
                    <a:lnBlToTr>
                      <a:noFill/>
                    </a:lnBlToTr>
                    <a:noFill/>
                  </a:tcPr>
                </a:tc>
              </a:tr>
              <a:tr h="200025">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1" i="0" u="none" strike="noStrike" cap="none" normalizeH="0" baseline="0" dirty="0" smtClean="0">
                          <a:ln>
                            <a:noFill/>
                          </a:ln>
                          <a:solidFill>
                            <a:schemeClr val="folHlink"/>
                          </a:solidFill>
                          <a:effectLst/>
                          <a:latin typeface="Arial" charset="0"/>
                        </a:rPr>
                        <a:t>Definition</a:t>
                      </a:r>
                    </a:p>
                  </a:txBody>
                  <a:tcPr marL="0" marR="49530" horzOverflow="overflow">
                    <a:lnL>
                      <a:noFill/>
                    </a:lnL>
                    <a:lnR w="12700" cap="flat" cmpd="sng" algn="ctr">
                      <a:solidFill>
                        <a:srgbClr val="99ABC7"/>
                      </a:solidFill>
                      <a:prstDash val="solid"/>
                      <a:round/>
                      <a:headEnd type="none" w="med" len="med"/>
                      <a:tailEnd type="none" w="med" len="med"/>
                    </a:lnR>
                    <a:lnT w="1270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Agreement that creates the obligation to deliver one currency for another on a certain date at a certain rate</a:t>
                      </a:r>
                    </a:p>
                  </a:txBody>
                  <a:tcPr marL="49530" marR="49530" horzOverflow="overflow">
                    <a:lnL w="12700" cap="flat" cmpd="sng" algn="ctr">
                      <a:solidFill>
                        <a:srgbClr val="99ABC7"/>
                      </a:solidFill>
                      <a:prstDash val="solid"/>
                      <a:round/>
                      <a:headEnd type="none" w="med" len="med"/>
                      <a:tailEnd type="none" w="med" len="med"/>
                    </a:lnL>
                    <a:lnR w="6350" cap="flat" cmpd="sng" algn="ctr">
                      <a:solidFill>
                        <a:srgbClr val="53565A"/>
                      </a:solidFill>
                      <a:prstDash val="solid"/>
                      <a:round/>
                      <a:headEnd type="none" w="med" len="med"/>
                      <a:tailEnd type="none" w="med" len="med"/>
                    </a:lnR>
                    <a:lnT w="1270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Contract that gives the owner the right but not obligation to deliver one currency for another at a certain date at a certain rate</a:t>
                      </a:r>
                    </a:p>
                  </a:txBody>
                  <a:tcPr marL="49530" marR="49530" horzOverflow="overflow">
                    <a:lnL w="6350" cap="flat" cmpd="sng" algn="ctr">
                      <a:solidFill>
                        <a:srgbClr val="53565A"/>
                      </a:solidFill>
                      <a:prstDash val="solid"/>
                      <a:round/>
                      <a:headEnd type="none" w="med" len="med"/>
                      <a:tailEnd type="none" w="med" len="med"/>
                    </a:lnL>
                    <a:lnR>
                      <a:noFill/>
                    </a:lnR>
                    <a:lnT w="1270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a:noFill/>
                    </a:lnTlToBr>
                    <a:lnBlToTr>
                      <a:noFill/>
                    </a:lnBlToTr>
                    <a:noFill/>
                  </a:tcPr>
                </a:tc>
              </a:tr>
              <a:tr h="138113">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1" i="0" u="none" strike="noStrike" cap="none" normalizeH="0" baseline="0" dirty="0" smtClean="0">
                          <a:ln>
                            <a:noFill/>
                          </a:ln>
                          <a:solidFill>
                            <a:schemeClr val="folHlink"/>
                          </a:solidFill>
                          <a:effectLst/>
                          <a:latin typeface="Arial" charset="0"/>
                        </a:rPr>
                        <a:t>Hedge Objective</a:t>
                      </a:r>
                    </a:p>
                  </a:txBody>
                  <a:tcPr marL="0" marR="49530" horzOverflow="overflow">
                    <a:lnL>
                      <a:noFill/>
                    </a:lnL>
                    <a:lnR w="12700" cap="flat" cmpd="sng" algn="ctr">
                      <a:solidFill>
                        <a:srgbClr val="99ABC7"/>
                      </a:solidFill>
                      <a:prstDash val="solid"/>
                      <a:round/>
                      <a:headEnd type="none" w="med" len="med"/>
                      <a:tailEnd type="none" w="med" len="med"/>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Lock in the USD value of future foreign currency cash flows</a:t>
                      </a:r>
                    </a:p>
                  </a:txBody>
                  <a:tcPr marL="49530" marR="49530" horzOverflow="overflow">
                    <a:lnL w="12700" cap="flat" cmpd="sng" algn="ctr">
                      <a:solidFill>
                        <a:srgbClr val="99ABC7"/>
                      </a:solidFill>
                      <a:prstDash val="solid"/>
                      <a:round/>
                      <a:headEnd type="none" w="med" len="med"/>
                      <a:tailEnd type="none" w="med" len="med"/>
                    </a:lnL>
                    <a:lnR w="6350" cap="flat" cmpd="sng" algn="ctr">
                      <a:solidFill>
                        <a:srgbClr val="53565A"/>
                      </a:solidFill>
                      <a:prstDash val="solid"/>
                      <a:round/>
                      <a:headEnd type="none" w="med" len="med"/>
                      <a:tailEnd type="none" w="med" len="med"/>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Guarantee the maximum costs of future foreign currency cash flows, in the example of a liability, while maintaining upside potential for currency appreciation</a:t>
                      </a:r>
                    </a:p>
                  </a:txBody>
                  <a:tcPr marL="49530" marR="49530" horzOverflow="overflow">
                    <a:lnL w="6350" cap="flat" cmpd="sng" algn="ctr">
                      <a:solidFill>
                        <a:srgbClr val="53565A"/>
                      </a:solidFill>
                      <a:prstDash val="solid"/>
                      <a:round/>
                      <a:headEnd type="none" w="med" len="med"/>
                      <a:tailEnd type="none" w="med" len="med"/>
                    </a:lnL>
                    <a:lnR>
                      <a:noFill/>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a:noFill/>
                    </a:lnTlToBr>
                    <a:lnBlToTr>
                      <a:noFill/>
                    </a:lnBlToTr>
                    <a:noFill/>
                  </a:tcPr>
                </a:tc>
              </a:tr>
              <a:tr h="0">
                <a:tc rowSpan="3">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1" i="0" u="none" strike="noStrike" cap="none" normalizeH="0" baseline="0" dirty="0" smtClean="0">
                          <a:ln>
                            <a:noFill/>
                          </a:ln>
                          <a:solidFill>
                            <a:schemeClr val="folHlink"/>
                          </a:solidFill>
                          <a:effectLst/>
                          <a:latin typeface="Arial" charset="0"/>
                        </a:rPr>
                        <a:t>When</a:t>
                      </a:r>
                    </a:p>
                  </a:txBody>
                  <a:tcPr marL="0" marR="49530" horzOverflow="overflow">
                    <a:lnL>
                      <a:noFill/>
                    </a:lnL>
                    <a:lnR w="12700" cap="flat" cmpd="sng" algn="ctr">
                      <a:solidFill>
                        <a:srgbClr val="99ABC7"/>
                      </a:solidFill>
                      <a:prstDash val="solid"/>
                      <a:round/>
                      <a:headEnd type="none" w="med" len="med"/>
                      <a:tailEnd type="none" w="med" len="med"/>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Exposure is well known</a:t>
                      </a:r>
                    </a:p>
                  </a:txBody>
                  <a:tcPr marL="49530" marR="49530" horzOverflow="overflow">
                    <a:lnL w="12700" cap="flat" cmpd="sng" algn="ctr">
                      <a:solidFill>
                        <a:srgbClr val="99ABC7"/>
                      </a:solidFill>
                      <a:prstDash val="solid"/>
                      <a:round/>
                      <a:headEnd type="none" w="med" len="med"/>
                      <a:tailEnd type="none" w="med" len="med"/>
                    </a:lnL>
                    <a:lnR w="6350" cap="flat" cmpd="sng" algn="ctr">
                      <a:solidFill>
                        <a:srgbClr val="53565A"/>
                      </a:solidFill>
                      <a:prstDash val="solid"/>
                      <a:round/>
                      <a:headEnd type="none" w="med" len="med"/>
                      <a:tailEnd type="none" w="med" len="med"/>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Exposure is uncertain</a:t>
                      </a:r>
                    </a:p>
                  </a:txBody>
                  <a:tcPr marL="49530" marR="49530" horzOverflow="overflow">
                    <a:lnL w="6350" cap="flat" cmpd="sng" algn="ctr">
                      <a:solidFill>
                        <a:srgbClr val="53565A"/>
                      </a:solidFill>
                      <a:prstDash val="solid"/>
                      <a:round/>
                      <a:headEnd type="none" w="med" len="med"/>
                      <a:tailEnd type="none" w="med" len="med"/>
                    </a:lnL>
                    <a:lnR>
                      <a:noFill/>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Exposure has a symmetric risk profile</a:t>
                      </a:r>
                    </a:p>
                  </a:txBody>
                  <a:tcPr marL="49530" marR="49530" horzOverflow="overflow">
                    <a:lnL w="12700" cap="flat" cmpd="sng" algn="ctr">
                      <a:solidFill>
                        <a:srgbClr val="99ABC7"/>
                      </a:solidFill>
                      <a:prstDash val="solid"/>
                      <a:round/>
                      <a:headEnd type="none" w="med" len="med"/>
                      <a:tailEnd type="none" w="med" len="med"/>
                    </a:lnL>
                    <a:lnR w="6350" cap="flat" cmpd="sng" algn="ctr">
                      <a:solidFill>
                        <a:srgbClr val="53565A"/>
                      </a:solidFill>
                      <a:prstDash val="solid"/>
                      <a:round/>
                      <a:headEnd type="none" w="med" len="med"/>
                      <a:tailEnd type="none" w="med" len="med"/>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Exposure has an asymmetric risk profile</a:t>
                      </a:r>
                    </a:p>
                  </a:txBody>
                  <a:tcPr marL="49530" marR="49530" horzOverflow="overflow">
                    <a:lnL w="6350" cap="flat" cmpd="sng" algn="ctr">
                      <a:solidFill>
                        <a:srgbClr val="53565A"/>
                      </a:solidFill>
                      <a:prstDash val="solid"/>
                      <a:round/>
                      <a:headEnd type="none" w="med" len="med"/>
                      <a:tailEnd type="none" w="med" len="med"/>
                    </a:lnL>
                    <a:lnR>
                      <a:noFill/>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Market view:  neutral or negative</a:t>
                      </a:r>
                    </a:p>
                  </a:txBody>
                  <a:tcPr marL="49530" marR="49530" horzOverflow="overflow">
                    <a:lnL w="12700" cap="flat" cmpd="sng" algn="ctr">
                      <a:solidFill>
                        <a:srgbClr val="99ABC7"/>
                      </a:solidFill>
                      <a:prstDash val="solid"/>
                      <a:round/>
                      <a:headEnd type="none" w="med" len="med"/>
                      <a:tailEnd type="none" w="med" len="med"/>
                    </a:lnL>
                    <a:lnR w="6350" cap="flat" cmpd="sng" algn="ctr">
                      <a:solidFill>
                        <a:srgbClr val="53565A"/>
                      </a:solidFill>
                      <a:prstDash val="solid"/>
                      <a:round/>
                      <a:headEnd type="none" w="med" len="med"/>
                      <a:tailEnd type="none" w="med" len="med"/>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Market view:  upside potential seen</a:t>
                      </a:r>
                    </a:p>
                  </a:txBody>
                  <a:tcPr marL="49530" marR="49530" horzOverflow="overflow">
                    <a:lnL w="6350" cap="flat" cmpd="sng" algn="ctr">
                      <a:solidFill>
                        <a:srgbClr val="53565A"/>
                      </a:solidFill>
                      <a:prstDash val="solid"/>
                      <a:round/>
                      <a:headEnd type="none" w="med" len="med"/>
                      <a:tailEnd type="none" w="med" len="med"/>
                    </a:lnL>
                    <a:lnR>
                      <a:noFill/>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a:noFill/>
                    </a:lnTlToBr>
                    <a:lnBlToTr>
                      <a:noFill/>
                    </a:lnBlToTr>
                    <a:noFill/>
                  </a:tcPr>
                </a:tc>
              </a:tr>
              <a:tr h="0">
                <a:tc rowSpan="4">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1" i="0" u="none" strike="noStrike" cap="none" normalizeH="0" baseline="0" dirty="0" smtClean="0">
                          <a:ln>
                            <a:noFill/>
                          </a:ln>
                          <a:solidFill>
                            <a:schemeClr val="folHlink"/>
                          </a:solidFill>
                          <a:effectLst/>
                          <a:latin typeface="Arial" charset="0"/>
                        </a:rPr>
                        <a:t>Characteristics</a:t>
                      </a:r>
                    </a:p>
                  </a:txBody>
                  <a:tcPr marL="0" marR="49530" horzOverflow="overflow">
                    <a:lnL>
                      <a:noFill/>
                    </a:lnL>
                    <a:lnR w="12700" cap="flat" cmpd="sng" algn="ctr">
                      <a:solidFill>
                        <a:srgbClr val="99ABC7"/>
                      </a:solidFill>
                      <a:prstDash val="solid"/>
                      <a:round/>
                      <a:headEnd type="none" w="med" len="med"/>
                      <a:tailEnd type="none" w="med" len="med"/>
                    </a:lnR>
                    <a:lnT w="6350" cap="flat" cmpd="sng" algn="ctr">
                      <a:solidFill>
                        <a:srgbClr val="53565A"/>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No upfront cost</a:t>
                      </a:r>
                    </a:p>
                  </a:txBody>
                  <a:tcPr marL="49530" marR="49530" horzOverflow="overflow">
                    <a:lnL w="12700" cap="flat" cmpd="sng" algn="ctr">
                      <a:solidFill>
                        <a:srgbClr val="99ABC7"/>
                      </a:solidFill>
                      <a:prstDash val="solid"/>
                      <a:round/>
                      <a:headEnd type="none" w="med" len="med"/>
                      <a:tailEnd type="none" w="med" len="med"/>
                    </a:lnL>
                    <a:lnR w="6350" cap="flat" cmpd="sng" algn="ctr">
                      <a:solidFill>
                        <a:srgbClr val="53565A"/>
                      </a:solidFill>
                      <a:prstDash val="solid"/>
                      <a:round/>
                      <a:headEnd type="none" w="med" len="med"/>
                      <a:tailEnd type="none" w="med" len="med"/>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Upfront cost</a:t>
                      </a:r>
                    </a:p>
                  </a:txBody>
                  <a:tcPr marL="49530" marR="49530" horzOverflow="overflow">
                    <a:lnL w="6350" cap="flat" cmpd="sng" algn="ctr">
                      <a:solidFill>
                        <a:srgbClr val="53565A"/>
                      </a:solidFill>
                      <a:prstDash val="solid"/>
                      <a:round/>
                      <a:headEnd type="none" w="med" len="med"/>
                      <a:tailEnd type="none" w="med" len="med"/>
                    </a:lnL>
                    <a:lnR>
                      <a:noFill/>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a:noFill/>
                    </a:lnTlToBr>
                    <a:lnBlToTr>
                      <a:noFill/>
                    </a:lnBlToTr>
                    <a:noFill/>
                  </a:tcPr>
                </a:tc>
              </a:tr>
              <a:tr h="134938">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Cost reflects the interest rate differential</a:t>
                      </a:r>
                    </a:p>
                  </a:txBody>
                  <a:tcPr marL="49530" marR="49530" horzOverflow="overflow">
                    <a:lnL w="12700" cap="flat" cmpd="sng" algn="ctr">
                      <a:solidFill>
                        <a:srgbClr val="99ABC7"/>
                      </a:solidFill>
                      <a:prstDash val="solid"/>
                      <a:round/>
                      <a:headEnd type="none" w="med" len="med"/>
                      <a:tailEnd type="none" w="med" len="med"/>
                    </a:lnL>
                    <a:lnR w="6350" cap="flat" cmpd="sng" algn="ctr">
                      <a:solidFill>
                        <a:srgbClr val="53565A"/>
                      </a:solidFill>
                      <a:prstDash val="solid"/>
                      <a:round/>
                      <a:headEnd type="none" w="med" len="med"/>
                      <a:tailEnd type="none" w="med" len="med"/>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Cost reflects the average expected payout of the option at expiration </a:t>
                      </a:r>
                    </a:p>
                  </a:txBody>
                  <a:tcPr marL="49530" marR="49530" horzOverflow="overflow">
                    <a:lnL w="6350" cap="flat" cmpd="sng" algn="ctr">
                      <a:solidFill>
                        <a:srgbClr val="53565A"/>
                      </a:solidFill>
                      <a:prstDash val="solid"/>
                      <a:round/>
                      <a:headEnd type="none" w="med" len="med"/>
                      <a:tailEnd type="none" w="med" len="med"/>
                    </a:lnL>
                    <a:lnR>
                      <a:noFill/>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a:noFill/>
                    </a:lnTlToBr>
                    <a:lnBlToTr>
                      <a:noFill/>
                    </a:lnBlToTr>
                    <a:noFill/>
                  </a:tcPr>
                </a:tc>
              </a:tr>
              <a:tr h="0">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Very FAS133 friendly  </a:t>
                      </a:r>
                    </a:p>
                  </a:txBody>
                  <a:tcPr marL="49530" marR="49530" horzOverflow="overflow">
                    <a:lnL w="12700" cap="flat" cmpd="sng" algn="ctr">
                      <a:solidFill>
                        <a:srgbClr val="99ABC7"/>
                      </a:solidFill>
                      <a:prstDash val="solid"/>
                      <a:round/>
                      <a:headEnd type="none" w="med" len="med"/>
                      <a:tailEnd type="none" w="med" len="med"/>
                    </a:lnL>
                    <a:lnR w="6350" cap="flat" cmpd="sng" algn="ctr">
                      <a:solidFill>
                        <a:srgbClr val="53565A"/>
                      </a:solidFill>
                      <a:prstDash val="solid"/>
                      <a:round/>
                      <a:headEnd type="none" w="med" len="med"/>
                      <a:tailEnd type="none" w="med" len="med"/>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FAS133 friendly in most cash flow hedge relationships, especially under G20</a:t>
                      </a:r>
                    </a:p>
                  </a:txBody>
                  <a:tcPr marL="49530" marR="49530" horzOverflow="overflow">
                    <a:lnL w="6350" cap="flat" cmpd="sng" algn="ctr">
                      <a:solidFill>
                        <a:srgbClr val="53565A"/>
                      </a:solidFill>
                      <a:prstDash val="solid"/>
                      <a:round/>
                      <a:headEnd type="none" w="med" len="med"/>
                      <a:tailEnd type="none" w="med" len="med"/>
                    </a:lnL>
                    <a:lnR>
                      <a:noFill/>
                    </a:lnR>
                    <a:lnT w="6350" cap="flat" cmpd="sng" algn="ctr">
                      <a:solidFill>
                        <a:srgbClr val="53565A"/>
                      </a:solidFill>
                      <a:prstDash val="solid"/>
                      <a:round/>
                      <a:headEnd type="none" w="med" len="med"/>
                      <a:tailEnd type="none" w="med" len="med"/>
                    </a:lnT>
                    <a:lnB w="6350" cap="flat" cmpd="sng" algn="ctr">
                      <a:solidFill>
                        <a:srgbClr val="53565A"/>
                      </a:solidFill>
                      <a:prstDash val="solid"/>
                      <a:round/>
                      <a:headEnd type="none" w="med" len="med"/>
                      <a:tailEnd type="none" w="med" len="med"/>
                    </a:lnB>
                    <a:lnTlToBr>
                      <a:noFill/>
                    </a:lnTlToBr>
                    <a:lnBlToTr>
                      <a:noFill/>
                    </a:lnBlToTr>
                    <a:noFill/>
                  </a:tcPr>
                </a:tc>
              </a:tr>
              <a:tr h="138113">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Inflexible—unwinding means paying the full MTM loss</a:t>
                      </a:r>
                    </a:p>
                  </a:txBody>
                  <a:tcPr marL="49530" marR="49530" horzOverflow="overflow">
                    <a:lnL w="12700" cap="flat" cmpd="sng" algn="ctr">
                      <a:solidFill>
                        <a:srgbClr val="99ABC7"/>
                      </a:solidFill>
                      <a:prstDash val="solid"/>
                      <a:round/>
                      <a:headEnd type="none" w="med" len="med"/>
                      <a:tailEnd type="none" w="med" len="med"/>
                    </a:lnL>
                    <a:lnR w="6350" cap="flat" cmpd="sng" algn="ctr">
                      <a:solidFill>
                        <a:srgbClr val="53565A"/>
                      </a:solidFill>
                      <a:prstDash val="solid"/>
                      <a:round/>
                      <a:headEnd type="none" w="med" len="med"/>
                      <a:tailEnd type="none" w="med" len="med"/>
                    </a:lnR>
                    <a:lnT w="6350" cap="flat" cmpd="sng" algn="ctr">
                      <a:solidFill>
                        <a:srgbClr val="53565A"/>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ヒラギノ角ゴ Pro W3"/>
                          <a:cs typeface="Geneva"/>
                        </a:defRPr>
                      </a:lvl1pPr>
                      <a:lvl2pPr marL="457200" algn="l" defTabSz="914400" rtl="0" eaLnBrk="1" latinLnBrk="0" hangingPunct="1">
                        <a:defRPr sz="1800" kern="1200">
                          <a:solidFill>
                            <a:schemeClr val="tx1"/>
                          </a:solidFill>
                          <a:latin typeface="Arial"/>
                          <a:ea typeface="ヒラギノ角ゴ Pro W3"/>
                          <a:cs typeface="Geneva"/>
                        </a:defRPr>
                      </a:lvl2pPr>
                      <a:lvl3pPr marL="914400" algn="l" defTabSz="914400" rtl="0" eaLnBrk="1" latinLnBrk="0" hangingPunct="1">
                        <a:defRPr sz="1800" kern="1200">
                          <a:solidFill>
                            <a:schemeClr val="tx1"/>
                          </a:solidFill>
                          <a:latin typeface="Arial"/>
                          <a:ea typeface="ヒラギノ角ゴ Pro W3"/>
                          <a:cs typeface="Geneva"/>
                        </a:defRPr>
                      </a:lvl3pPr>
                      <a:lvl4pPr marL="1371600" algn="l" defTabSz="914400" rtl="0" eaLnBrk="1" latinLnBrk="0" hangingPunct="1">
                        <a:defRPr sz="1800" kern="1200">
                          <a:solidFill>
                            <a:schemeClr val="tx1"/>
                          </a:solidFill>
                          <a:latin typeface="Arial"/>
                          <a:ea typeface="ヒラギノ角ゴ Pro W3"/>
                          <a:cs typeface="Geneva"/>
                        </a:defRPr>
                      </a:lvl4pPr>
                      <a:lvl5pPr marL="1828800" algn="l" defTabSz="914400" rtl="0" eaLnBrk="1" latinLnBrk="0" hangingPunct="1">
                        <a:defRPr sz="1800" kern="1200">
                          <a:solidFill>
                            <a:schemeClr val="tx1"/>
                          </a:solidFill>
                          <a:latin typeface="Arial"/>
                          <a:ea typeface="ヒラギノ角ゴ Pro W3"/>
                          <a:cs typeface="Geneva"/>
                        </a:defRPr>
                      </a:lvl5pPr>
                      <a:lvl6pPr marL="2286000" algn="l" defTabSz="914400" rtl="0" eaLnBrk="1" latinLnBrk="0" hangingPunct="1">
                        <a:defRPr sz="1800" kern="1200">
                          <a:solidFill>
                            <a:schemeClr val="tx1"/>
                          </a:solidFill>
                          <a:latin typeface="Arial"/>
                          <a:ea typeface="ヒラギノ角ゴ Pro W3"/>
                          <a:cs typeface="Geneva"/>
                        </a:defRPr>
                      </a:lvl6pPr>
                      <a:lvl7pPr marL="2743200" algn="l" defTabSz="914400" rtl="0" eaLnBrk="1" latinLnBrk="0" hangingPunct="1">
                        <a:defRPr sz="1800" kern="1200">
                          <a:solidFill>
                            <a:schemeClr val="tx1"/>
                          </a:solidFill>
                          <a:latin typeface="Arial"/>
                          <a:ea typeface="ヒラギノ角ゴ Pro W3"/>
                          <a:cs typeface="Geneva"/>
                        </a:defRPr>
                      </a:lvl7pPr>
                      <a:lvl8pPr marL="3200400" algn="l" defTabSz="914400" rtl="0" eaLnBrk="1" latinLnBrk="0" hangingPunct="1">
                        <a:defRPr sz="1800" kern="1200">
                          <a:solidFill>
                            <a:schemeClr val="tx1"/>
                          </a:solidFill>
                          <a:latin typeface="Arial"/>
                          <a:ea typeface="ヒラギノ角ゴ Pro W3"/>
                          <a:cs typeface="Geneva"/>
                        </a:defRPr>
                      </a:lvl8pPr>
                      <a:lvl9pPr marL="3657600" algn="l" defTabSz="914400" rtl="0" eaLnBrk="1" latinLnBrk="0" hangingPunct="1">
                        <a:defRPr sz="1800" kern="1200">
                          <a:solidFill>
                            <a:schemeClr val="tx1"/>
                          </a:solidFill>
                          <a:latin typeface="Arial"/>
                          <a:ea typeface="ヒラギノ角ゴ Pro W3"/>
                          <a:cs typeface="Geneva"/>
                        </a:defRPr>
                      </a:lvl9pPr>
                    </a:lstStyle>
                    <a:p>
                      <a:pPr marL="0" marR="0" lvl="0" indent="0" algn="l" defTabSz="9652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Permits the ability to manage the hedge as the moneyness of the option changes.  It can also be structured to offset from specific currency risks</a:t>
                      </a:r>
                    </a:p>
                  </a:txBody>
                  <a:tcPr marL="49530" marR="49530" horzOverflow="overflow">
                    <a:lnL w="6350" cap="flat" cmpd="sng" algn="ctr">
                      <a:solidFill>
                        <a:srgbClr val="53565A"/>
                      </a:solidFill>
                      <a:prstDash val="solid"/>
                      <a:round/>
                      <a:headEnd type="none" w="med" len="med"/>
                      <a:tailEnd type="none" w="med" len="med"/>
                    </a:lnL>
                    <a:lnR>
                      <a:noFill/>
                    </a:lnR>
                    <a:lnT w="6350" cap="flat" cmpd="sng" algn="ctr">
                      <a:solidFill>
                        <a:srgbClr val="53565A"/>
                      </a:solidFill>
                      <a:prstDash val="solid"/>
                      <a:round/>
                      <a:headEnd type="none" w="med" len="med"/>
                      <a:tailEnd type="none" w="med" len="med"/>
                    </a:lnT>
                    <a:lnB>
                      <a:noFill/>
                    </a:lnB>
                    <a:lnTlToBr>
                      <a:noFill/>
                    </a:lnTlToBr>
                    <a:lnBlToTr>
                      <a:noFill/>
                    </a:lnBlToTr>
                    <a:noFill/>
                  </a:tcPr>
                </a:tc>
              </a:tr>
            </a:tbl>
          </a:graphicData>
        </a:graphic>
      </p:graphicFrame>
      <p:sp>
        <p:nvSpPr>
          <p:cNvPr id="5" name="Rectangle 4"/>
          <p:cNvSpPr/>
          <p:nvPr>
            <p:custDataLst>
              <p:tags r:id="rId1"/>
            </p:custDataLst>
          </p:nvPr>
        </p:nvSpPr>
        <p:spPr bwMode="auto">
          <a:xfrm>
            <a:off x="475488" y="6718300"/>
            <a:ext cx="687070" cy="121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algn="l"/>
            <a:r>
              <a:rPr kumimoji="0" lang="en-US" sz="800" i="0" u="none" strike="noStrike" cap="none" normalizeH="0" baseline="0" dirty="0" smtClean="0">
                <a:ln>
                  <a:noFill/>
                </a:ln>
                <a:solidFill>
                  <a:srgbClr val="53565A"/>
                </a:solidFill>
                <a:effectLst/>
                <a:latin typeface="Arial" pitchFamily="34" charset="0"/>
                <a:ea typeface="ヒラギノ角ゴ Pro W3" pitchFamily="124" charset="-128"/>
              </a:rPr>
              <a:t>Appendix</a:t>
            </a:r>
          </a:p>
        </p:txBody>
      </p:sp>
    </p:spTree>
    <p:extLst>
      <p:ext uri="{BB962C8B-B14F-4D97-AF65-F5344CB8AC3E}">
        <p14:creationId xmlns:p14="http://schemas.microsoft.com/office/powerpoint/2010/main" val="719904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ctionDivider"/>
          <p:cNvSpPr txBox="1">
            <a:spLocks noChangeArrowheads="1"/>
          </p:cNvSpPr>
          <p:nvPr>
            <p:custDataLst>
              <p:tags r:id="rId2"/>
            </p:custDataLst>
          </p:nvPr>
        </p:nvSpPr>
        <p:spPr bwMode="gray">
          <a:xfrm>
            <a:off x="152400" y="2631759"/>
            <a:ext cx="9601200" cy="492443"/>
          </a:xfrm>
          <a:prstGeom prst="rect">
            <a:avLst/>
          </a:prstGeom>
          <a:solidFill>
            <a:srgbClr val="FFFFFF"/>
          </a:solidFill>
          <a:ln w="12700">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ヒラギノ角ゴ Pro W3"/>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ヒラギノ角ゴ Pro W3"/>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ヒラギノ角ゴ Pro W3"/>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ヒラギノ角ゴ Pro W3"/>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002D72"/>
                </a:solidFill>
                <a:effectLst/>
                <a:uLnTx/>
                <a:uFillTx/>
                <a:latin typeface="Arial"/>
              </a:rPr>
              <a:t>4. </a:t>
            </a:r>
            <a:r>
              <a:rPr kumimoji="0" lang="en-US" sz="3200" b="0" i="0" u="none" strike="noStrike" kern="0" cap="none" spc="0" normalizeH="0" baseline="0" noProof="0" dirty="0" err="1" smtClean="0">
                <a:ln>
                  <a:noFill/>
                </a:ln>
                <a:solidFill>
                  <a:srgbClr val="002D72"/>
                </a:solidFill>
                <a:effectLst/>
                <a:uLnTx/>
                <a:uFillTx/>
                <a:latin typeface="Arial"/>
              </a:rPr>
              <a:t>CitiFX</a:t>
            </a:r>
            <a:r>
              <a:rPr kumimoji="0" lang="en-US" sz="3200" b="0" i="0" u="none" strike="noStrike" kern="0" cap="none" spc="0" normalizeH="0" baseline="0" noProof="0" dirty="0" smtClean="0">
                <a:ln>
                  <a:noFill/>
                </a:ln>
                <a:solidFill>
                  <a:srgbClr val="002D72"/>
                </a:solidFill>
                <a:effectLst/>
                <a:uLnTx/>
                <a:uFillTx/>
                <a:latin typeface="Arial"/>
              </a:rPr>
              <a:t> Awards</a:t>
            </a:r>
            <a:endParaRPr kumimoji="0" lang="en-GB" sz="3200" b="0" i="0" u="none" strike="noStrike" kern="0" cap="none" spc="0" normalizeH="0" baseline="0" noProof="0" dirty="0" smtClean="0">
              <a:ln>
                <a:noFill/>
              </a:ln>
              <a:solidFill>
                <a:srgbClr val="002D72"/>
              </a:solidFill>
              <a:effectLst/>
              <a:uLnTx/>
              <a:uFillTx/>
              <a:latin typeface="Arial"/>
            </a:endParaRPr>
          </a:p>
        </p:txBody>
      </p:sp>
    </p:spTree>
    <p:custDataLst>
      <p:tags r:id="rId1"/>
    </p:custDataLst>
    <p:extLst>
      <p:ext uri="{BB962C8B-B14F-4D97-AF65-F5344CB8AC3E}">
        <p14:creationId xmlns:p14="http://schemas.microsoft.com/office/powerpoint/2010/main" val="1518885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69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987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black">
          <a:xfrm>
            <a:off x="349122" y="420694"/>
            <a:ext cx="9052237" cy="427037"/>
          </a:xfrm>
          <a:prstGeom prst="rect">
            <a:avLst/>
          </a:prstGeom>
          <a:noFill/>
          <a:ln w="9525" algn="ctr">
            <a:noFill/>
            <a:miter lim="800000"/>
            <a:headEnd/>
            <a:tailEnd/>
          </a:ln>
        </p:spPr>
        <p:txBody>
          <a:bodyPr lIns="0" tIns="0" rIns="0" bIns="0" anchor="b"/>
          <a:lstStyle/>
          <a:p>
            <a:pPr algn="l">
              <a:defRPr/>
            </a:pPr>
            <a:r>
              <a:rPr lang="en-US" altLang="en-US" sz="2400" b="1" kern="0" dirty="0">
                <a:solidFill>
                  <a:srgbClr val="FFFFFF"/>
                </a:solidFill>
              </a:rPr>
              <a:t>Disclosures</a:t>
            </a:r>
            <a:endParaRPr lang="en-US" altLang="en-US" sz="2400" b="1" dirty="0">
              <a:solidFill>
                <a:srgbClr val="FFFFFF"/>
              </a:solidFill>
            </a:endParaRPr>
          </a:p>
        </p:txBody>
      </p:sp>
      <p:sp>
        <p:nvSpPr>
          <p:cNvPr id="8" name="Rectangle 7"/>
          <p:cNvSpPr>
            <a:spLocks noChangeArrowheads="1"/>
          </p:cNvSpPr>
          <p:nvPr/>
        </p:nvSpPr>
        <p:spPr bwMode="auto">
          <a:xfrm>
            <a:off x="407952" y="1061280"/>
            <a:ext cx="8757469" cy="5055840"/>
          </a:xfrm>
          <a:prstGeom prst="rect">
            <a:avLst/>
          </a:prstGeom>
          <a:solidFill>
            <a:schemeClr val="bg1"/>
          </a:solidFill>
          <a:ln>
            <a:noFill/>
          </a:ln>
          <a:extLst/>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r>
              <a:rPr lang="en-US" sz="800" b="1" dirty="0"/>
              <a:t>Disclaimer</a:t>
            </a:r>
          </a:p>
          <a:p>
            <a:r>
              <a:rPr lang="en-US" sz="800" dirty="0"/>
              <a:t>This communication is issued by a member of the sales and trading department of Citibank, N.A. or one of its affiliates (collectively, “Citi”).  Sales and trading department personnel are not research analysts, and the information in this communication (“Communication”) is not intended to constitute “research” as that term is defined by applicable regulations. Unless otherwise indicated, any reference to a research report or research recommendation is not intended to represent the whole report and is not in itself considered a recommendation or research report. All views, opinions and estimates expressed in this Communication (i) may change without notice and (ii) may differ from those views, opinions and estimates held or expressed by Citi or other Citi personnel.</a:t>
            </a:r>
          </a:p>
          <a:p>
            <a:endParaRPr lang="en-US" sz="800" dirty="0"/>
          </a:p>
          <a:p>
            <a:r>
              <a:rPr lang="en-US" sz="800" dirty="0"/>
              <a:t>This Communication is provided for information and discussion purposes only. Unless otherwise indicated, it does not constitute an offer or solicitation to purchase or sell any</a:t>
            </a:r>
          </a:p>
          <a:p>
            <a:r>
              <a:rPr lang="en-US" sz="800" dirty="0"/>
              <a:t>financial instruments or other products and is not intended as an official confirmation of any transaction. Unless otherwise expressly indicated, this Communication does not</a:t>
            </a:r>
          </a:p>
          <a:p>
            <a:r>
              <a:rPr lang="en-US" sz="800" dirty="0"/>
              <a:t>take into account the investment objectives or financial situation of any particular person.  Recipients of this Communication should obtain advice based on their own individual</a:t>
            </a:r>
          </a:p>
          <a:p>
            <a:r>
              <a:rPr lang="en-US" sz="800" dirty="0"/>
              <a:t>circumstances from their own tax, financial, legal and other advisors before making an investment decision, and only make such decisions on the basis of the investor's own</a:t>
            </a:r>
          </a:p>
          <a:p>
            <a:r>
              <a:rPr lang="en-US" sz="800" dirty="0"/>
              <a:t>objectives, experience and resources. The information contained in this Communication is based on generally available information and, although obtained from sources</a:t>
            </a:r>
          </a:p>
          <a:p>
            <a:r>
              <a:rPr lang="en-US" sz="800" dirty="0"/>
              <a:t>believed by Citi to be reliable, its accuracy and completeness cannot be assured, and such information may be incomplete or condensed.  Citi has no responsibility to update the material contained in this communication.</a:t>
            </a:r>
          </a:p>
          <a:p>
            <a:endParaRPr lang="en-US" sz="800" dirty="0"/>
          </a:p>
          <a:p>
            <a:r>
              <a:rPr lang="en-US" sz="800" dirty="0"/>
              <a:t>Citi often acts as an issuer of financial instruments and other products, acts as a market maker and trades as principal in many different financial instruments and other products,</a:t>
            </a:r>
          </a:p>
          <a:p>
            <a:r>
              <a:rPr lang="en-US" sz="800" dirty="0"/>
              <a:t>and can be expected to perform or seek to perform investment banking and other services for the issuer of such financial instruments or other products.</a:t>
            </a:r>
          </a:p>
          <a:p>
            <a:endParaRPr lang="en-US" sz="800" dirty="0"/>
          </a:p>
          <a:p>
            <a:r>
              <a:rPr lang="en-US" sz="800" dirty="0"/>
              <a:t>The author of this Communication may have discussed the information contained therein with others within or outside Citi and the author and/or such other Citi personnel may</a:t>
            </a:r>
          </a:p>
          <a:p>
            <a:r>
              <a:rPr lang="en-US" sz="800" dirty="0"/>
              <a:t>have already acted on the basis of this information (including by trading for Citi's proprietary accounts or communicating the information contained herein to other</a:t>
            </a:r>
          </a:p>
          <a:p>
            <a:r>
              <a:rPr lang="en-US" sz="800" dirty="0"/>
              <a:t>customers of Citi). Citi, Citi's personnel (including those with whom the author may have consulted in the preparation of this communication), and other customers of Citi may be</a:t>
            </a:r>
          </a:p>
          <a:p>
            <a:r>
              <a:rPr lang="en-US" sz="800" dirty="0"/>
              <a:t>long or short the financial instruments or other products referred to in this Communication, may have acquired such positions at prices and market conditions that</a:t>
            </a:r>
          </a:p>
          <a:p>
            <a:r>
              <a:rPr lang="en-US" sz="800" dirty="0"/>
              <a:t>are no longer available, and may have interests different from or adverse to your interests.</a:t>
            </a:r>
          </a:p>
          <a:p>
            <a:endParaRPr lang="en-US" sz="800" dirty="0"/>
          </a:p>
          <a:p>
            <a:r>
              <a:rPr lang="en-US" sz="800" dirty="0"/>
              <a:t>Investments in financial instruments or other products carry significant risk, including the possible loss of the principal amount invested. Financial instruments or other products</a:t>
            </a:r>
          </a:p>
          <a:p>
            <a:r>
              <a:rPr lang="en-US" sz="800" dirty="0"/>
              <a:t>denominated in a foreign currency are subject to exchange rate fluctuations, which may have an adverse effect on the price or value of an investment in such products. No</a:t>
            </a:r>
          </a:p>
          <a:p>
            <a:r>
              <a:rPr lang="en-US" sz="800" dirty="0"/>
              <a:t>liability is accepted by Citi for any loss (whether direct, indirect or consequential) that may arise from any use of the information contained in or derived from this</a:t>
            </a:r>
          </a:p>
          <a:p>
            <a:r>
              <a:rPr lang="en-US" sz="800" dirty="0"/>
              <a:t>Communication.</a:t>
            </a:r>
          </a:p>
          <a:p>
            <a:endParaRPr lang="en-US" sz="800" dirty="0"/>
          </a:p>
          <a:p>
            <a:r>
              <a:rPr lang="en-US" sz="800" dirty="0"/>
              <a:t>Past performance is not a guarantee or indication of future results. Any prices provided in this Communication (other than those that are identified as being historical) are</a:t>
            </a:r>
          </a:p>
          <a:p>
            <a:r>
              <a:rPr lang="en-US" sz="800" dirty="0"/>
              <a:t>indicative only and do not represent firm quotes as to either price or size. You should contact your local representative directly if you are interested in buying or selling any</a:t>
            </a:r>
          </a:p>
          <a:p>
            <a:r>
              <a:rPr lang="en-US" sz="800" dirty="0"/>
              <a:t>financial instrument or other product or pursuing any trading strategy that may be mentioned in this Communication.</a:t>
            </a:r>
          </a:p>
          <a:p>
            <a:endParaRPr lang="en-US" sz="800" dirty="0"/>
          </a:p>
          <a:p>
            <a:r>
              <a:rPr lang="en-US" sz="800" dirty="0"/>
              <a:t>Although Citibank, N.A. (together with its subsidiaries and branches worldwide, "Citibank") is an affiliate of Citi, you should be aware that none of the financial</a:t>
            </a:r>
          </a:p>
          <a:p>
            <a:r>
              <a:rPr lang="en-US" sz="800" dirty="0"/>
              <a:t>instruments or other products mentioned in this Communication (unless expressly stated otherwise) are (i) insured by the Federal Deposit Insurance Corporation or any other</a:t>
            </a:r>
          </a:p>
          <a:p>
            <a:r>
              <a:rPr lang="en-US" sz="800" dirty="0"/>
              <a:t>governmental authority, or (ii) deposits or other obligations of, or guaranteed by, Citibank or any other insured depository institution.</a:t>
            </a:r>
          </a:p>
          <a:p>
            <a:endParaRPr lang="en-US" sz="800" dirty="0"/>
          </a:p>
          <a:p>
            <a:r>
              <a:rPr lang="en-US" sz="800" b="1" dirty="0"/>
              <a:t>IRS Circular 230 Disclosure</a:t>
            </a:r>
            <a:r>
              <a:rPr lang="en-US" sz="800" dirty="0"/>
              <a:t>: Citi and its employees are not in the business of providing, and do not provide, tax or legal advice to any taxpayer outside of Citi. Any</a:t>
            </a:r>
          </a:p>
          <a:p>
            <a:r>
              <a:rPr lang="en-US" sz="800" dirty="0"/>
              <a:t>statements in this Communication to tax matters were not intended or written to be used, and cannot be used or relied upon, by any taxpayer for the purpose of avoiding tax</a:t>
            </a:r>
          </a:p>
          <a:p>
            <a:r>
              <a:rPr lang="en-US" sz="800" dirty="0"/>
              <a:t>penalties. Any such taxpayer should seek advice based on the taxpayer’s particular circumstances from an independent tax advisor.</a:t>
            </a:r>
          </a:p>
          <a:p>
            <a:endParaRPr lang="en-US" sz="800" dirty="0"/>
          </a:p>
          <a:p>
            <a:r>
              <a:rPr lang="en-US" dirty="0"/>
              <a:t> </a:t>
            </a:r>
            <a:r>
              <a:rPr lang="en-US" sz="800" dirty="0"/>
              <a:t>© </a:t>
            </a:r>
            <a:r>
              <a:rPr lang="en-US" sz="800" dirty="0" smtClean="0"/>
              <a:t>2014 Citigroup Inc. CitiFX, CitiFX Pulse, Citi </a:t>
            </a:r>
            <a:r>
              <a:rPr lang="en-US" sz="800" dirty="0"/>
              <a:t>and Citi and Arc Design are trademarks and service marks of Citigroup Inc</a:t>
            </a:r>
            <a:r>
              <a:rPr lang="en-US" sz="800" dirty="0" smtClean="0"/>
              <a:t>.</a:t>
            </a:r>
            <a:endParaRPr lang="en-US" sz="800" dirty="0"/>
          </a:p>
          <a:p>
            <a:pPr eaLnBrk="0" hangingPunct="0">
              <a:spcBef>
                <a:spcPct val="75000"/>
              </a:spcBef>
              <a:buClr>
                <a:srgbClr val="DC241F"/>
              </a:buClr>
              <a:buFont typeface="Wingdings 2" pitchFamily="18" charset="2"/>
              <a:buNone/>
            </a:pPr>
            <a:endParaRPr lang="en-US" sz="800" dirty="0"/>
          </a:p>
        </p:txBody>
      </p:sp>
    </p:spTree>
    <p:extLst>
      <p:ext uri="{BB962C8B-B14F-4D97-AF65-F5344CB8AC3E}">
        <p14:creationId xmlns:p14="http://schemas.microsoft.com/office/powerpoint/2010/main" val="3786809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ctionDivider"/>
          <p:cNvSpPr txBox="1">
            <a:spLocks noChangeArrowheads="1"/>
          </p:cNvSpPr>
          <p:nvPr>
            <p:custDataLst>
              <p:tags r:id="rId2"/>
            </p:custDataLst>
          </p:nvPr>
        </p:nvSpPr>
        <p:spPr bwMode="gray">
          <a:xfrm>
            <a:off x="152400" y="2631759"/>
            <a:ext cx="9601200" cy="492443"/>
          </a:xfrm>
          <a:prstGeom prst="rect">
            <a:avLst/>
          </a:prstGeom>
          <a:solidFill>
            <a:srgbClr val="FFFFFF"/>
          </a:solidFill>
          <a:ln w="12700">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ヒラギノ角ゴ Pro W3"/>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ヒラギノ角ゴ Pro W3"/>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ヒラギノ角ゴ Pro W3"/>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ヒラギノ角ゴ Pro W3"/>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D72"/>
                </a:solidFill>
                <a:effectLst/>
                <a:uLnTx/>
                <a:uFillTx/>
                <a:latin typeface="Arial"/>
              </a:rPr>
              <a:t>1. </a:t>
            </a:r>
            <a:r>
              <a:rPr kumimoji="0" lang="en-US" sz="3200" b="0" i="0" u="none" strike="noStrike" kern="0" cap="none" spc="0" normalizeH="0" baseline="0" noProof="0" dirty="0" smtClean="0">
                <a:ln>
                  <a:noFill/>
                </a:ln>
                <a:solidFill>
                  <a:srgbClr val="002D72"/>
                </a:solidFill>
                <a:effectLst/>
                <a:uLnTx/>
                <a:uFillTx/>
                <a:latin typeface="Arial"/>
              </a:rPr>
              <a:t>Introduction to CitiFX</a:t>
            </a:r>
            <a:endParaRPr kumimoji="0" lang="en-GB" sz="3200" b="0" i="0" u="none" strike="noStrike" kern="0" cap="none" spc="0" normalizeH="0" baseline="0" noProof="0" dirty="0" smtClean="0">
              <a:ln>
                <a:noFill/>
              </a:ln>
              <a:solidFill>
                <a:srgbClr val="002D72"/>
              </a:solidFill>
              <a:effectLst/>
              <a:uLnTx/>
              <a:uFillTx/>
              <a:latin typeface="Arial"/>
            </a:endParaRPr>
          </a:p>
        </p:txBody>
      </p:sp>
    </p:spTree>
    <p:custDataLst>
      <p:tags r:id="rId1"/>
    </p:custDataLst>
    <p:extLst>
      <p:ext uri="{BB962C8B-B14F-4D97-AF65-F5344CB8AC3E}">
        <p14:creationId xmlns:p14="http://schemas.microsoft.com/office/powerpoint/2010/main" val="4160557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3"/>
          <p:cNvSpPr>
            <a:spLocks noGrp="1" noChangeArrowheads="1"/>
          </p:cNvSpPr>
          <p:nvPr>
            <p:ph type="body" sz="half" idx="4294967295"/>
          </p:nvPr>
        </p:nvSpPr>
        <p:spPr>
          <a:xfrm>
            <a:off x="344488" y="1406482"/>
            <a:ext cx="3600400" cy="5280066"/>
          </a:xfrm>
          <a:prstGeom prst="rect">
            <a:avLst/>
          </a:prstGeom>
        </p:spPr>
        <p:txBody>
          <a:bodyPr/>
          <a:lstStyle/>
          <a:p>
            <a:pPr>
              <a:spcBef>
                <a:spcPts val="0"/>
              </a:spcBef>
              <a:spcAft>
                <a:spcPts val="0"/>
              </a:spcAft>
              <a:buNone/>
            </a:pPr>
            <a:r>
              <a:rPr lang="en-AU" sz="1050" b="1" dirty="0" smtClean="0">
                <a:solidFill>
                  <a:schemeClr val="accent6"/>
                </a:solidFill>
              </a:rPr>
              <a:t>Transactions speak louder than words</a:t>
            </a:r>
          </a:p>
          <a:p>
            <a:pPr marL="0" indent="0">
              <a:spcBef>
                <a:spcPts val="600"/>
              </a:spcBef>
              <a:spcAft>
                <a:spcPts val="600"/>
              </a:spcAft>
              <a:buNone/>
            </a:pPr>
            <a:r>
              <a:rPr lang="en-AU" sz="1050" dirty="0" smtClean="0"/>
              <a:t>Across time zones, through developing and emerging markets, clients just like you — companies, governments and institutions — draw on the expertise of our talented and diverse staff: 1,700+ FX professionals who ensure our unique presence in over 96 countries offers the unparalleled breadth and depth of knowledge that works tirelessly to realise your financial objectives. Welcome to CitiFX. </a:t>
            </a:r>
          </a:p>
          <a:p>
            <a:pPr marL="0" indent="0">
              <a:spcBef>
                <a:spcPts val="0"/>
              </a:spcBef>
              <a:spcAft>
                <a:spcPts val="0"/>
              </a:spcAft>
              <a:buNone/>
            </a:pPr>
            <a:endParaRPr lang="en-AU" sz="1050" dirty="0" smtClean="0"/>
          </a:p>
          <a:p>
            <a:pPr marL="0" indent="0">
              <a:spcBef>
                <a:spcPts val="0"/>
              </a:spcBef>
              <a:spcAft>
                <a:spcPts val="0"/>
              </a:spcAft>
              <a:buNone/>
            </a:pPr>
            <a:r>
              <a:rPr lang="en-AU" sz="1050" dirty="0" smtClean="0"/>
              <a:t>At CitiFX, we continue to shape, develop  and help grow the economies and infrastructures we have a decisive presence in, driving solutions that give you the broadest possible market access, with pricing in over 100 major and exotic currencies. Offices in every major trading centre position us to capture the coverage that gives you unprecedented market access to liquidity, 24 hours a day, 6 days a week. Our product offering  enables you to exploit the opportunities that help you meet tomorrow’s  challenges today:</a:t>
            </a:r>
          </a:p>
          <a:p>
            <a:pPr>
              <a:spcBef>
                <a:spcPts val="0"/>
              </a:spcBef>
              <a:spcAft>
                <a:spcPts val="0"/>
              </a:spcAft>
            </a:pPr>
            <a:r>
              <a:rPr lang="en-AU" sz="1050" dirty="0" smtClean="0"/>
              <a:t>Spot, forwards and swaps</a:t>
            </a:r>
          </a:p>
          <a:p>
            <a:pPr>
              <a:spcBef>
                <a:spcPts val="0"/>
              </a:spcBef>
              <a:spcAft>
                <a:spcPts val="0"/>
              </a:spcAft>
            </a:pPr>
            <a:r>
              <a:rPr lang="en-AU" sz="1050" dirty="0" smtClean="0"/>
              <a:t>FX fixing </a:t>
            </a:r>
            <a:r>
              <a:rPr lang="en-AU" sz="1050" dirty="0"/>
              <a:t>execution</a:t>
            </a:r>
          </a:p>
          <a:p>
            <a:pPr>
              <a:spcBef>
                <a:spcPts val="0"/>
              </a:spcBef>
              <a:spcAft>
                <a:spcPts val="0"/>
              </a:spcAft>
            </a:pPr>
            <a:r>
              <a:rPr lang="en-AU" sz="1050" dirty="0" smtClean="0"/>
              <a:t>Structuring </a:t>
            </a:r>
            <a:r>
              <a:rPr lang="en-AU" sz="1050" dirty="0"/>
              <a:t>for options and derivatives</a:t>
            </a:r>
          </a:p>
          <a:p>
            <a:pPr>
              <a:spcBef>
                <a:spcPts val="0"/>
              </a:spcBef>
              <a:spcAft>
                <a:spcPts val="0"/>
              </a:spcAft>
            </a:pPr>
            <a:r>
              <a:rPr lang="en-AU" sz="1050" dirty="0" smtClean="0"/>
              <a:t>Interest-rate </a:t>
            </a:r>
            <a:r>
              <a:rPr lang="en-AU" sz="1050" dirty="0"/>
              <a:t>derivatives, both short- and long-term</a:t>
            </a:r>
          </a:p>
          <a:p>
            <a:pPr>
              <a:spcBef>
                <a:spcPts val="0"/>
              </a:spcBef>
              <a:spcAft>
                <a:spcPts val="0"/>
              </a:spcAft>
            </a:pPr>
            <a:r>
              <a:rPr lang="en-AU" sz="1050" dirty="0" smtClean="0"/>
              <a:t>Commodities </a:t>
            </a:r>
            <a:r>
              <a:rPr lang="en-AU" sz="1050" dirty="0"/>
              <a:t>and commodity derivatives</a:t>
            </a:r>
          </a:p>
          <a:p>
            <a:pPr>
              <a:spcBef>
                <a:spcPts val="0"/>
              </a:spcBef>
              <a:spcAft>
                <a:spcPts val="0"/>
              </a:spcAft>
            </a:pPr>
            <a:r>
              <a:rPr lang="en-AU" sz="1050" dirty="0" smtClean="0"/>
              <a:t>FX-linked </a:t>
            </a:r>
            <a:r>
              <a:rPr lang="en-AU" sz="1050" dirty="0"/>
              <a:t>investment products</a:t>
            </a:r>
          </a:p>
          <a:p>
            <a:pPr>
              <a:spcBef>
                <a:spcPts val="0"/>
              </a:spcBef>
              <a:spcAft>
                <a:spcPts val="0"/>
              </a:spcAft>
            </a:pPr>
            <a:r>
              <a:rPr lang="en-AU" sz="1050" dirty="0" smtClean="0"/>
              <a:t>Deal-contingent structures</a:t>
            </a:r>
            <a:endParaRPr lang="en-AU" sz="1050" dirty="0"/>
          </a:p>
        </p:txBody>
      </p:sp>
      <p:sp>
        <p:nvSpPr>
          <p:cNvPr id="250884" name="Rectangle 4"/>
          <p:cNvSpPr>
            <a:spLocks noGrp="1" noChangeArrowheads="1"/>
          </p:cNvSpPr>
          <p:nvPr>
            <p:ph type="body" sz="half" idx="4294967295"/>
          </p:nvPr>
        </p:nvSpPr>
        <p:spPr>
          <a:xfrm>
            <a:off x="4088907" y="1457284"/>
            <a:ext cx="5607571" cy="1014406"/>
          </a:xfrm>
          <a:prstGeom prst="rect">
            <a:avLst/>
          </a:prstGeom>
        </p:spPr>
        <p:txBody>
          <a:bodyPr/>
          <a:lstStyle/>
          <a:p>
            <a:pPr>
              <a:spcBef>
                <a:spcPts val="0"/>
              </a:spcBef>
              <a:spcAft>
                <a:spcPts val="0"/>
              </a:spcAft>
              <a:buNone/>
            </a:pPr>
            <a:r>
              <a:rPr lang="en-AU" sz="1050" b="1" dirty="0">
                <a:solidFill>
                  <a:schemeClr val="accent6"/>
                </a:solidFill>
              </a:rPr>
              <a:t>CitiFX</a:t>
            </a:r>
            <a:r>
              <a:rPr lang="en-AU" sz="1050" b="1" baseline="30000" dirty="0">
                <a:solidFill>
                  <a:schemeClr val="accent6"/>
                </a:solidFill>
              </a:rPr>
              <a:t>®</a:t>
            </a:r>
            <a:r>
              <a:rPr lang="en-AU" sz="1050" b="1" dirty="0">
                <a:solidFill>
                  <a:schemeClr val="accent6"/>
                </a:solidFill>
              </a:rPr>
              <a:t> e-Commerce</a:t>
            </a:r>
          </a:p>
          <a:p>
            <a:pPr marL="0" indent="0">
              <a:spcBef>
                <a:spcPts val="0"/>
              </a:spcBef>
              <a:buNone/>
            </a:pPr>
            <a:r>
              <a:rPr lang="en-AU" sz="1050" dirty="0"/>
              <a:t>Trade volumes conducted electronically continue to expand </a:t>
            </a:r>
            <a:r>
              <a:rPr lang="en-AU" sz="1050" dirty="0" smtClean="0"/>
              <a:t>across </a:t>
            </a:r>
            <a:r>
              <a:rPr lang="en-AU" sz="1050" dirty="0"/>
              <a:t>sectors and areas of commerce. We draw on innovations that offer you unencumbered </a:t>
            </a:r>
            <a:r>
              <a:rPr lang="en-AU" sz="1050" dirty="0" smtClean="0"/>
              <a:t>access, liquidity</a:t>
            </a:r>
            <a:r>
              <a:rPr lang="en-AU" sz="1050" dirty="0"/>
              <a:t> </a:t>
            </a:r>
            <a:r>
              <a:rPr lang="en-AU" sz="1050" dirty="0" smtClean="0"/>
              <a:t>and STP solutions.</a:t>
            </a:r>
          </a:p>
          <a:p>
            <a:pPr marL="0" indent="0">
              <a:spcBef>
                <a:spcPts val="0"/>
              </a:spcBef>
              <a:buNone/>
            </a:pPr>
            <a:endParaRPr lang="en-AU" sz="1050" dirty="0"/>
          </a:p>
        </p:txBody>
      </p:sp>
      <p:grpSp>
        <p:nvGrpSpPr>
          <p:cNvPr id="250886" name="Group 6"/>
          <p:cNvGrpSpPr>
            <a:grpSpLocks/>
          </p:cNvGrpSpPr>
          <p:nvPr/>
        </p:nvGrpSpPr>
        <p:grpSpPr bwMode="auto">
          <a:xfrm>
            <a:off x="344488" y="1052516"/>
            <a:ext cx="9210676" cy="242888"/>
            <a:chOff x="192" y="663"/>
            <a:chExt cx="5376" cy="153"/>
          </a:xfrm>
        </p:grpSpPr>
        <p:sp>
          <p:nvSpPr>
            <p:cNvPr id="250887" name="Rectangle 7"/>
            <p:cNvSpPr>
              <a:spLocks noChangeArrowheads="1"/>
            </p:cNvSpPr>
            <p:nvPr/>
          </p:nvSpPr>
          <p:spPr bwMode="auto">
            <a:xfrm>
              <a:off x="192" y="663"/>
              <a:ext cx="5376" cy="136"/>
            </a:xfrm>
            <a:prstGeom prst="rect">
              <a:avLst/>
            </a:prstGeom>
            <a:noFill/>
            <a:ln w="9525">
              <a:noFill/>
              <a:miter lim="800000"/>
              <a:headEnd/>
              <a:tailEnd/>
            </a:ln>
            <a:effectLst/>
          </p:spPr>
          <p:txBody>
            <a:bodyPr lIns="0" tIns="0" rIns="0" bIns="0" anchor="ctr">
              <a:spAutoFit/>
            </a:bodyPr>
            <a:lstStyle/>
            <a:p>
              <a:pPr algn="l" eaLnBrk="0" hangingPunct="0"/>
              <a:r>
                <a:rPr lang="en-AU" dirty="0">
                  <a:solidFill>
                    <a:schemeClr val="folHlink"/>
                  </a:solidFill>
                </a:rPr>
                <a:t>foreign exchange | e-commerce | structuring | corporate solutions | research | analysis</a:t>
              </a:r>
              <a:endParaRPr lang="en-GB" dirty="0">
                <a:solidFill>
                  <a:schemeClr val="folHlink"/>
                </a:solidFill>
              </a:endParaRPr>
            </a:p>
          </p:txBody>
        </p:sp>
        <p:sp>
          <p:nvSpPr>
            <p:cNvPr id="250888" name="Line 8"/>
            <p:cNvSpPr>
              <a:spLocks noChangeShapeType="1"/>
            </p:cNvSpPr>
            <p:nvPr/>
          </p:nvSpPr>
          <p:spPr bwMode="auto">
            <a:xfrm flipV="1">
              <a:off x="192" y="816"/>
              <a:ext cx="5376" cy="0"/>
            </a:xfrm>
            <a:prstGeom prst="line">
              <a:avLst/>
            </a:prstGeom>
            <a:noFill/>
            <a:ln w="12700">
              <a:solidFill>
                <a:schemeClr val="accent2"/>
              </a:solidFill>
              <a:round/>
              <a:headEnd/>
              <a:tailEnd/>
            </a:ln>
            <a:effectLst/>
          </p:spPr>
          <p:txBody>
            <a:bodyPr wrap="none" anchor="ctr"/>
            <a:lstStyle/>
            <a:p>
              <a:endParaRPr lang="en-AU" dirty="0"/>
            </a:p>
          </p:txBody>
        </p:sp>
      </p:grpSp>
      <p:sp>
        <p:nvSpPr>
          <p:cNvPr id="250889" name="Line 9"/>
          <p:cNvSpPr>
            <a:spLocks noChangeShapeType="1"/>
          </p:cNvSpPr>
          <p:nvPr/>
        </p:nvSpPr>
        <p:spPr bwMode="auto">
          <a:xfrm>
            <a:off x="4016896" y="1428736"/>
            <a:ext cx="0" cy="5096608"/>
          </a:xfrm>
          <a:prstGeom prst="line">
            <a:avLst/>
          </a:prstGeom>
          <a:noFill/>
          <a:ln w="12700">
            <a:solidFill>
              <a:schemeClr val="accent2"/>
            </a:solidFill>
            <a:round/>
            <a:headEnd/>
            <a:tailEnd/>
          </a:ln>
          <a:effectLst/>
        </p:spPr>
        <p:txBody>
          <a:bodyPr/>
          <a:lstStyle/>
          <a:p>
            <a:endParaRPr lang="en-AU" dirty="0"/>
          </a:p>
        </p:txBody>
      </p:sp>
      <p:pic>
        <p:nvPicPr>
          <p:cNvPr id="250892" name="Picture 12"/>
          <p:cNvPicPr>
            <a:picLocks noChangeAspect="1" noChangeArrowheads="1"/>
          </p:cNvPicPr>
          <p:nvPr/>
        </p:nvPicPr>
        <p:blipFill>
          <a:blip r:embed="rId5"/>
          <a:srcRect/>
          <a:stretch>
            <a:fillRect/>
          </a:stretch>
        </p:blipFill>
        <p:spPr bwMode="auto">
          <a:xfrm>
            <a:off x="7699548" y="2261942"/>
            <a:ext cx="2005980" cy="1857388"/>
          </a:xfrm>
          <a:prstGeom prst="rect">
            <a:avLst/>
          </a:prstGeom>
          <a:noFill/>
          <a:ln w="6350" cap="flat" cmpd="sng" algn="ctr">
            <a:noFill/>
            <a:prstDash val="solid"/>
            <a:miter lim="800000"/>
            <a:headEnd/>
            <a:tailEnd/>
          </a:ln>
          <a:effectLst/>
        </p:spPr>
      </p:pic>
      <p:sp>
        <p:nvSpPr>
          <p:cNvPr id="13" name="Rectangle 12"/>
          <p:cNvSpPr/>
          <p:nvPr/>
        </p:nvSpPr>
        <p:spPr>
          <a:xfrm>
            <a:off x="4088906" y="2195225"/>
            <a:ext cx="3672978" cy="1708160"/>
          </a:xfrm>
          <a:prstGeom prst="rect">
            <a:avLst/>
          </a:prstGeom>
        </p:spPr>
        <p:txBody>
          <a:bodyPr wrap="square">
            <a:spAutoFit/>
          </a:bodyPr>
          <a:lstStyle/>
          <a:p>
            <a:pPr marL="228600" lvl="0" indent="-228600" algn="l">
              <a:spcBef>
                <a:spcPts val="0"/>
              </a:spcBef>
              <a:spcAft>
                <a:spcPts val="0"/>
              </a:spcAft>
              <a:buClr>
                <a:srgbClr val="DC241F"/>
              </a:buClr>
            </a:pPr>
            <a:r>
              <a:rPr kumimoji="0" lang="en-AU" sz="1050" b="1" i="0" u="none" strike="noStrike" kern="0" cap="none" spc="0" normalizeH="0" baseline="0" noProof="0" dirty="0" smtClean="0">
                <a:ln>
                  <a:noFill/>
                </a:ln>
                <a:solidFill>
                  <a:srgbClr val="002A75"/>
                </a:solidFill>
                <a:effectLst/>
                <a:uLnTx/>
                <a:uFillTx/>
                <a:latin typeface="+mn-lt"/>
                <a:ea typeface="+mn-ea"/>
                <a:cs typeface="+mn-cs"/>
              </a:rPr>
              <a:t>CitiFX Pulse</a:t>
            </a:r>
          </a:p>
          <a:p>
            <a:pPr lvl="0" algn="l">
              <a:spcBef>
                <a:spcPts val="0"/>
              </a:spcBef>
              <a:buClr>
                <a:srgbClr val="DC241F"/>
              </a:buClr>
            </a:pPr>
            <a:r>
              <a:rPr lang="en-AU" sz="1050" kern="0" dirty="0" smtClean="0">
                <a:solidFill>
                  <a:srgbClr val="000000"/>
                </a:solidFill>
                <a:latin typeface="+mn-lt"/>
              </a:rPr>
              <a:t>Intelligent, user-intuitive and flexible, this state-of-the-art online infrastructure enables you to conduct real-time FX spot, forward and swap pricing in 250+ currency pairs, 24 hours a day. One of the most efficient online platforms on the market offers you the best blend of local and global pricing, CitiFX Pulse offers: streaming live rates for FX spot and forwards, online orders, block trading, real-time news, confirm and instruct and reporting functionality.</a:t>
            </a:r>
          </a:p>
          <a:p>
            <a:pPr lvl="0" algn="l">
              <a:spcBef>
                <a:spcPts val="0"/>
              </a:spcBef>
              <a:buClr>
                <a:srgbClr val="DC241F"/>
              </a:buClr>
            </a:pPr>
            <a:endParaRPr lang="en-AU" sz="1050" kern="0" dirty="0">
              <a:solidFill>
                <a:srgbClr val="000000"/>
              </a:solidFill>
              <a:latin typeface="+mn-lt"/>
            </a:endParaRPr>
          </a:p>
        </p:txBody>
      </p:sp>
      <p:sp>
        <p:nvSpPr>
          <p:cNvPr id="14" name="Rectangle 13"/>
          <p:cNvSpPr/>
          <p:nvPr/>
        </p:nvSpPr>
        <p:spPr>
          <a:xfrm>
            <a:off x="4088904" y="4111325"/>
            <a:ext cx="5616624" cy="900246"/>
          </a:xfrm>
          <a:prstGeom prst="rect">
            <a:avLst/>
          </a:prstGeom>
        </p:spPr>
        <p:txBody>
          <a:bodyPr wrap="square">
            <a:spAutoFit/>
          </a:bodyPr>
          <a:lstStyle/>
          <a:p>
            <a:pPr marL="228600" lvl="0" indent="-228600" algn="l">
              <a:spcBef>
                <a:spcPts val="0"/>
              </a:spcBef>
              <a:spcAft>
                <a:spcPts val="0"/>
              </a:spcAft>
              <a:buClr>
                <a:srgbClr val="DC241F"/>
              </a:buClr>
            </a:pPr>
            <a:r>
              <a:rPr lang="en-AU" sz="1050" b="1" dirty="0">
                <a:solidFill>
                  <a:schemeClr val="accent6"/>
                </a:solidFill>
              </a:rPr>
              <a:t>CitiFX</a:t>
            </a:r>
            <a:r>
              <a:rPr lang="en-AU" sz="1050" b="1" baseline="30000" dirty="0">
                <a:solidFill>
                  <a:schemeClr val="accent6"/>
                </a:solidFill>
              </a:rPr>
              <a:t>®</a:t>
            </a:r>
            <a:r>
              <a:rPr lang="en-AU" sz="1050" b="1" dirty="0">
                <a:solidFill>
                  <a:schemeClr val="accent6"/>
                </a:solidFill>
              </a:rPr>
              <a:t> </a:t>
            </a:r>
            <a:r>
              <a:rPr kumimoji="0" lang="en-AU" sz="1050" b="1" i="0" u="none" strike="noStrike" kern="0" cap="none" spc="0" normalizeH="0" baseline="0" noProof="0" dirty="0" smtClean="0">
                <a:ln>
                  <a:noFill/>
                </a:ln>
                <a:solidFill>
                  <a:srgbClr val="002A75"/>
                </a:solidFill>
                <a:effectLst/>
                <a:uLnTx/>
                <a:uFillTx/>
                <a:latin typeface="+mn-lt"/>
                <a:ea typeface="+mn-ea"/>
                <a:cs typeface="+mn-cs"/>
              </a:rPr>
              <a:t>Benchmark</a:t>
            </a:r>
          </a:p>
          <a:p>
            <a:pPr lvl="0" algn="l">
              <a:spcBef>
                <a:spcPts val="0"/>
              </a:spcBef>
              <a:buClr>
                <a:srgbClr val="DC241F"/>
              </a:buClr>
            </a:pPr>
            <a:r>
              <a:rPr lang="en-AU" sz="1050" kern="0" dirty="0">
                <a:solidFill>
                  <a:srgbClr val="000000"/>
                </a:solidFill>
                <a:latin typeface="+mn-lt"/>
              </a:rPr>
              <a:t>CitiFX Benchmark is an externally audited fixing of FX rates. There are 17 fixings over the 24-hour day, which are published on Reuters and Bloomberg (pages FXBENCH/FXBA). Benchmark allows for the transparent and efficient processing of large batches of trades, and provides internal control mechanisms. </a:t>
            </a:r>
            <a:endParaRPr kumimoji="0" lang="en-AU" sz="1050" b="1" i="0" u="none" strike="noStrike" kern="0" cap="none" spc="0" normalizeH="0" baseline="0" noProof="0" dirty="0" smtClean="0">
              <a:ln>
                <a:noFill/>
              </a:ln>
              <a:solidFill>
                <a:srgbClr val="003082"/>
              </a:solidFill>
              <a:effectLst/>
              <a:uLnTx/>
              <a:uFillTx/>
              <a:latin typeface="+mn-lt"/>
              <a:ea typeface="+mn-ea"/>
              <a:cs typeface="+mn-cs"/>
            </a:endParaRPr>
          </a:p>
        </p:txBody>
      </p:sp>
      <p:sp>
        <p:nvSpPr>
          <p:cNvPr id="15" name="Rectangle 14"/>
          <p:cNvSpPr/>
          <p:nvPr/>
        </p:nvSpPr>
        <p:spPr>
          <a:xfrm>
            <a:off x="4088904" y="5098231"/>
            <a:ext cx="4732834" cy="900246"/>
          </a:xfrm>
          <a:prstGeom prst="rect">
            <a:avLst/>
          </a:prstGeom>
        </p:spPr>
        <p:txBody>
          <a:bodyPr wrap="square">
            <a:spAutoFit/>
          </a:bodyPr>
          <a:lstStyle/>
          <a:p>
            <a:pPr lvl="0" algn="l">
              <a:spcBef>
                <a:spcPts val="0"/>
              </a:spcBef>
              <a:spcAft>
                <a:spcPts val="0"/>
              </a:spcAft>
              <a:buClr>
                <a:srgbClr val="DC241F"/>
              </a:buClr>
            </a:pPr>
            <a:r>
              <a:rPr lang="en-AU" sz="1050" b="1" dirty="0">
                <a:solidFill>
                  <a:schemeClr val="accent6"/>
                </a:solidFill>
              </a:rPr>
              <a:t>CitiFX</a:t>
            </a:r>
            <a:r>
              <a:rPr lang="en-AU" sz="1050" b="1" baseline="30000" dirty="0">
                <a:solidFill>
                  <a:schemeClr val="accent6"/>
                </a:solidFill>
              </a:rPr>
              <a:t>®</a:t>
            </a:r>
            <a:r>
              <a:rPr lang="en-AU" sz="1050" b="1" dirty="0">
                <a:solidFill>
                  <a:schemeClr val="accent6"/>
                </a:solidFill>
              </a:rPr>
              <a:t> </a:t>
            </a:r>
            <a:r>
              <a:rPr kumimoji="0" lang="en-AU" sz="1050" b="1" i="0" u="none" strike="noStrike" kern="0" cap="none" spc="0" normalizeH="0" baseline="0" noProof="0" dirty="0" smtClean="0">
                <a:ln>
                  <a:noFill/>
                </a:ln>
                <a:solidFill>
                  <a:srgbClr val="003082"/>
                </a:solidFill>
                <a:effectLst/>
                <a:uLnTx/>
                <a:uFillTx/>
                <a:latin typeface="Arial"/>
                <a:ea typeface="+mn-ea"/>
                <a:cs typeface="+mn-cs"/>
              </a:rPr>
              <a:t>Intelligent Orders</a:t>
            </a:r>
          </a:p>
          <a:p>
            <a:pPr lvl="0" algn="l">
              <a:spcBef>
                <a:spcPts val="0"/>
              </a:spcBef>
              <a:buClr>
                <a:srgbClr val="DC241F"/>
              </a:buClr>
            </a:pPr>
            <a:r>
              <a:rPr lang="en-AU" sz="1050" kern="0" dirty="0">
                <a:solidFill>
                  <a:srgbClr val="000000"/>
                </a:solidFill>
                <a:latin typeface="Arial"/>
              </a:rPr>
              <a:t>Our approach to execution is designed to minimise the market impact of large </a:t>
            </a:r>
            <a:r>
              <a:rPr lang="en-AU" sz="1050" kern="0" dirty="0" smtClean="0">
                <a:solidFill>
                  <a:srgbClr val="000000"/>
                </a:solidFill>
                <a:latin typeface="Arial"/>
              </a:rPr>
              <a:t>flows </a:t>
            </a:r>
            <a:r>
              <a:rPr lang="en-AU" sz="1050" kern="0" dirty="0">
                <a:solidFill>
                  <a:srgbClr val="000000"/>
                </a:solidFill>
                <a:latin typeface="Arial"/>
              </a:rPr>
              <a:t>reducing average transaction costs. This approach gives you complete transparency over order execution, customisation and a comprehensive suite of post-trade reports.</a:t>
            </a:r>
            <a:endParaRPr lang="en-GB" sz="1050" kern="0" dirty="0">
              <a:solidFill>
                <a:srgbClr val="000000"/>
              </a:solidFill>
              <a:latin typeface="Arial"/>
            </a:endParaRPr>
          </a:p>
        </p:txBody>
      </p:sp>
      <p:sp>
        <p:nvSpPr>
          <p:cNvPr id="16" name="Rectangle 4"/>
          <p:cNvSpPr txBox="1">
            <a:spLocks noChangeArrowheads="1"/>
          </p:cNvSpPr>
          <p:nvPr/>
        </p:nvSpPr>
        <p:spPr bwMode="black">
          <a:xfrm>
            <a:off x="322265" y="265659"/>
            <a:ext cx="8499475" cy="427037"/>
          </a:xfrm>
          <a:prstGeom prst="rect">
            <a:avLst/>
          </a:prstGeom>
          <a:noFill/>
          <a:ln w="9525" algn="ctr">
            <a:noFill/>
            <a:miter lim="800000"/>
            <a:headEnd/>
            <a:tailEnd/>
          </a:ln>
        </p:spPr>
        <p:txBody>
          <a:bodyPr lIns="0" tIns="0" rIns="0" bIns="0" anchor="b"/>
          <a:lstStyle/>
          <a:p>
            <a:pPr algn="l">
              <a:defRPr/>
            </a:pPr>
            <a:r>
              <a:rPr lang="en-GB" sz="2400" dirty="0">
                <a:solidFill>
                  <a:schemeClr val="bg1"/>
                </a:solidFill>
              </a:rPr>
              <a:t>Introducing CitiFX</a:t>
            </a:r>
            <a:endParaRPr lang="en-US" altLang="en-US" sz="2400" dirty="0">
              <a:solidFill>
                <a:schemeClr val="bg1"/>
              </a:solidFill>
            </a:endParaRPr>
          </a:p>
        </p:txBody>
      </p:sp>
      <p:sp>
        <p:nvSpPr>
          <p:cNvPr id="17" name="Rectangle 16"/>
          <p:cNvSpPr/>
          <p:nvPr>
            <p:custDataLst>
              <p:tags r:id="rId2"/>
            </p:custDataLst>
          </p:nvPr>
        </p:nvSpPr>
        <p:spPr bwMode="auto">
          <a:xfrm>
            <a:off x="475488" y="6718300"/>
            <a:ext cx="687070" cy="121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algn="l"/>
            <a:r>
              <a:rPr kumimoji="0" lang="en-US" sz="800" i="0" u="none" strike="noStrike" cap="none" normalizeH="0" baseline="0" dirty="0" smtClean="0">
                <a:ln>
                  <a:noFill/>
                </a:ln>
                <a:solidFill>
                  <a:srgbClr val="53565A"/>
                </a:solidFill>
                <a:effectLst/>
                <a:latin typeface="Arial" pitchFamily="34" charset="0"/>
                <a:ea typeface="ヒラギノ角ゴ Pro W3" pitchFamily="124" charset="-128"/>
              </a:rPr>
              <a:t>Introduction to CitiFX</a:t>
            </a: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3"/>
          <p:cNvSpPr>
            <a:spLocks noGrp="1" noChangeArrowheads="1"/>
          </p:cNvSpPr>
          <p:nvPr>
            <p:ph type="body" idx="4294967295"/>
          </p:nvPr>
        </p:nvSpPr>
        <p:spPr bwMode="gray">
          <a:xfrm>
            <a:off x="7096140" y="1052736"/>
            <a:ext cx="2571768" cy="3924596"/>
          </a:xfrm>
          <a:prstGeom prst="rect">
            <a:avLst/>
          </a:prstGeom>
        </p:spPr>
        <p:txBody>
          <a:bodyPr/>
          <a:lstStyle/>
          <a:p>
            <a:pPr>
              <a:spcBef>
                <a:spcPts val="0"/>
              </a:spcBef>
              <a:spcAft>
                <a:spcPts val="0"/>
              </a:spcAft>
              <a:buNone/>
            </a:pPr>
            <a:r>
              <a:rPr lang="en-AU" sz="1050" dirty="0" smtClean="0">
                <a:solidFill>
                  <a:srgbClr val="C00000"/>
                </a:solidFill>
              </a:rPr>
              <a:t>CitiFX</a:t>
            </a:r>
            <a:r>
              <a:rPr lang="en-AU" sz="1050" baseline="30000" dirty="0" smtClean="0">
                <a:solidFill>
                  <a:srgbClr val="C00000"/>
                </a:solidFill>
              </a:rPr>
              <a:t>®</a:t>
            </a:r>
            <a:r>
              <a:rPr lang="en-AU" sz="1050" dirty="0" smtClean="0">
                <a:solidFill>
                  <a:srgbClr val="C00000"/>
                </a:solidFill>
              </a:rPr>
              <a:t> Structuring</a:t>
            </a:r>
          </a:p>
          <a:p>
            <a:pPr marL="0" indent="0">
              <a:spcBef>
                <a:spcPts val="0"/>
              </a:spcBef>
              <a:spcAft>
                <a:spcPts val="0"/>
              </a:spcAft>
              <a:buNone/>
            </a:pPr>
            <a:r>
              <a:rPr lang="en-AU" sz="1050" dirty="0" smtClean="0">
                <a:solidFill>
                  <a:schemeClr val="tx1">
                    <a:lumMod val="95000"/>
                    <a:lumOff val="5000"/>
                  </a:schemeClr>
                </a:solidFill>
              </a:rPr>
              <a:t>If you are a corporate or institutional client, then our Structuring team gives you the best advice going on currency risk- management issues and products.</a:t>
            </a:r>
          </a:p>
          <a:p>
            <a:pPr marL="0" indent="0">
              <a:spcBef>
                <a:spcPts val="0"/>
              </a:spcBef>
              <a:spcAft>
                <a:spcPts val="0"/>
              </a:spcAft>
              <a:buNone/>
            </a:pPr>
            <a:r>
              <a:rPr lang="en-AU" sz="1050" dirty="0" smtClean="0">
                <a:solidFill>
                  <a:schemeClr val="tx1">
                    <a:lumMod val="95000"/>
                    <a:lumOff val="5000"/>
                  </a:schemeClr>
                </a:solidFill>
              </a:rPr>
              <a:t>Working </a:t>
            </a:r>
            <a:r>
              <a:rPr lang="en-AU" sz="1050" dirty="0">
                <a:solidFill>
                  <a:schemeClr val="tx1">
                    <a:lumMod val="95000"/>
                    <a:lumOff val="5000"/>
                  </a:schemeClr>
                </a:solidFill>
              </a:rPr>
              <a:t>closely with our Sales desks and Corporate Solutions Group, CitiFX Structuring designs, analyses and executes tailor-made solutions for large corporations, privately and publicly owned small and mid-size corporations, asset managers, central banks and government entities, covering:</a:t>
            </a:r>
          </a:p>
          <a:p>
            <a:pPr>
              <a:spcBef>
                <a:spcPts val="0"/>
              </a:spcBef>
              <a:spcAft>
                <a:spcPts val="0"/>
              </a:spcAft>
            </a:pPr>
            <a:r>
              <a:rPr lang="en-AU" sz="1050" dirty="0" smtClean="0"/>
              <a:t>Bespoke </a:t>
            </a:r>
            <a:r>
              <a:rPr lang="en-AU" sz="1050" dirty="0"/>
              <a:t>hedging and </a:t>
            </a:r>
            <a:r>
              <a:rPr lang="en-AU" sz="1050" dirty="0" smtClean="0"/>
              <a:t>balance-sheet solutions</a:t>
            </a:r>
            <a:endParaRPr lang="en-AU" sz="1050" dirty="0"/>
          </a:p>
          <a:p>
            <a:pPr>
              <a:spcBef>
                <a:spcPts val="0"/>
              </a:spcBef>
              <a:spcAft>
                <a:spcPts val="0"/>
              </a:spcAft>
            </a:pPr>
            <a:r>
              <a:rPr lang="en-AU" sz="1050" dirty="0" smtClean="0"/>
              <a:t>Market </a:t>
            </a:r>
            <a:r>
              <a:rPr lang="en-AU" sz="1050" dirty="0"/>
              <a:t>information, ideas </a:t>
            </a:r>
            <a:r>
              <a:rPr lang="en-AU" sz="1050" dirty="0" smtClean="0"/>
              <a:t>and commentaries</a:t>
            </a:r>
            <a:endParaRPr lang="en-AU" sz="1050" dirty="0"/>
          </a:p>
          <a:p>
            <a:pPr>
              <a:spcBef>
                <a:spcPts val="0"/>
              </a:spcBef>
              <a:spcAft>
                <a:spcPts val="0"/>
              </a:spcAft>
            </a:pPr>
            <a:r>
              <a:rPr lang="en-AU" sz="1050" dirty="0" smtClean="0"/>
              <a:t>Portfolio </a:t>
            </a:r>
            <a:r>
              <a:rPr lang="en-AU" sz="1050" dirty="0"/>
              <a:t>risk analysis </a:t>
            </a:r>
            <a:r>
              <a:rPr lang="en-AU" sz="1050" dirty="0" smtClean="0"/>
              <a:t>and restructurings</a:t>
            </a:r>
            <a:endParaRPr lang="en-AU" sz="1050" dirty="0"/>
          </a:p>
          <a:p>
            <a:pPr>
              <a:spcBef>
                <a:spcPts val="0"/>
              </a:spcBef>
              <a:spcAft>
                <a:spcPts val="0"/>
              </a:spcAft>
            </a:pPr>
            <a:r>
              <a:rPr lang="en-AU" sz="1050" dirty="0" smtClean="0"/>
              <a:t>Simulation </a:t>
            </a:r>
            <a:r>
              <a:rPr lang="en-AU" sz="1050" dirty="0"/>
              <a:t>and scenario analysis</a:t>
            </a:r>
          </a:p>
          <a:p>
            <a:pPr>
              <a:spcBef>
                <a:spcPts val="0"/>
              </a:spcBef>
              <a:spcAft>
                <a:spcPts val="0"/>
              </a:spcAft>
            </a:pPr>
            <a:r>
              <a:rPr lang="en-AU" sz="1050" dirty="0" smtClean="0"/>
              <a:t>Yield </a:t>
            </a:r>
            <a:r>
              <a:rPr lang="en-AU" sz="1050" dirty="0"/>
              <a:t>enhancement and </a:t>
            </a:r>
            <a:r>
              <a:rPr lang="en-AU" sz="1050" dirty="0" smtClean="0"/>
              <a:t>investment solutions</a:t>
            </a:r>
            <a:endParaRPr lang="en-AU" sz="1050" dirty="0"/>
          </a:p>
          <a:p>
            <a:pPr>
              <a:spcBef>
                <a:spcPts val="0"/>
              </a:spcBef>
              <a:spcAft>
                <a:spcPts val="0"/>
              </a:spcAft>
            </a:pPr>
            <a:r>
              <a:rPr lang="en-AU" sz="1050" dirty="0" smtClean="0"/>
              <a:t>Funding </a:t>
            </a:r>
            <a:r>
              <a:rPr lang="en-AU" sz="1050" dirty="0"/>
              <a:t>cost reduction </a:t>
            </a:r>
            <a:r>
              <a:rPr lang="en-AU" sz="1050" dirty="0" smtClean="0"/>
              <a:t>through FX </a:t>
            </a:r>
            <a:r>
              <a:rPr lang="en-AU" sz="1050" dirty="0"/>
              <a:t>linkage</a:t>
            </a:r>
            <a:endParaRPr lang="en-GB" sz="1050" dirty="0"/>
          </a:p>
          <a:p>
            <a:pPr>
              <a:spcBef>
                <a:spcPts val="0"/>
              </a:spcBef>
              <a:spcAft>
                <a:spcPts val="0"/>
              </a:spcAft>
              <a:buClr>
                <a:srgbClr val="00A8EC"/>
              </a:buClr>
              <a:buFont typeface="Arial" charset="0"/>
              <a:buChar char="▲"/>
            </a:pPr>
            <a:endParaRPr lang="en-GB" sz="1050" dirty="0"/>
          </a:p>
        </p:txBody>
      </p:sp>
      <p:sp>
        <p:nvSpPr>
          <p:cNvPr id="254980" name="Rectangle 4"/>
          <p:cNvSpPr>
            <a:spLocks noChangeArrowheads="1"/>
          </p:cNvSpPr>
          <p:nvPr/>
        </p:nvSpPr>
        <p:spPr bwMode="gray">
          <a:xfrm>
            <a:off x="238093" y="1052736"/>
            <a:ext cx="2928959" cy="5561530"/>
          </a:xfrm>
          <a:prstGeom prst="rect">
            <a:avLst/>
          </a:prstGeom>
          <a:noFill/>
          <a:ln w="9525">
            <a:noFill/>
            <a:miter lim="800000"/>
            <a:headEnd/>
            <a:tailEnd/>
          </a:ln>
          <a:effectLst/>
        </p:spPr>
        <p:txBody>
          <a:bodyPr lIns="0" tIns="0" rIns="0" bIns="0"/>
          <a:lstStyle/>
          <a:p>
            <a:pPr algn="l">
              <a:spcBef>
                <a:spcPts val="0"/>
              </a:spcBef>
              <a:spcAft>
                <a:spcPts val="300"/>
              </a:spcAft>
            </a:pPr>
            <a:r>
              <a:rPr lang="en-US" sz="1050" dirty="0">
                <a:solidFill>
                  <a:srgbClr val="C00000"/>
                </a:solidFill>
                <a:latin typeface="+mn-lt"/>
              </a:rPr>
              <a:t>CitiFX–Corporate Solutions Group (CSG</a:t>
            </a:r>
            <a:r>
              <a:rPr lang="en-US" sz="1050" dirty="0" smtClean="0">
                <a:solidFill>
                  <a:srgbClr val="C00000"/>
                </a:solidFill>
                <a:latin typeface="+mn-lt"/>
              </a:rPr>
              <a:t>)</a:t>
            </a:r>
            <a:endParaRPr lang="en-US" sz="1000" b="1" dirty="0">
              <a:solidFill>
                <a:srgbClr val="DC241F"/>
              </a:solidFill>
            </a:endParaRPr>
          </a:p>
          <a:p>
            <a:pPr algn="l">
              <a:spcBef>
                <a:spcPts val="90"/>
              </a:spcBef>
              <a:buClr>
                <a:srgbClr val="DC241F"/>
              </a:buClr>
              <a:buSzPct val="100000"/>
              <a:buFont typeface="Wingdings 2" pitchFamily="18" charset="2"/>
              <a:buNone/>
            </a:pPr>
            <a:r>
              <a:rPr lang="en-US" sz="1050" dirty="0">
                <a:solidFill>
                  <a:schemeClr val="tx1">
                    <a:lumMod val="95000"/>
                    <a:lumOff val="5000"/>
                  </a:schemeClr>
                </a:solidFill>
                <a:latin typeface="+mn-lt"/>
              </a:rPr>
              <a:t>CSG serves primarily as a risk management consulting group advising </a:t>
            </a:r>
            <a:r>
              <a:rPr lang="en-US" sz="1050" dirty="0" smtClean="0">
                <a:solidFill>
                  <a:schemeClr val="tx1">
                    <a:lumMod val="95000"/>
                    <a:lumOff val="5000"/>
                  </a:schemeClr>
                </a:solidFill>
                <a:latin typeface="+mn-lt"/>
              </a:rPr>
              <a:t>our clients on </a:t>
            </a:r>
            <a:r>
              <a:rPr lang="en-US" sz="1050" dirty="0">
                <a:solidFill>
                  <a:schemeClr val="tx1">
                    <a:lumMod val="95000"/>
                    <a:lumOff val="5000"/>
                  </a:schemeClr>
                </a:solidFill>
                <a:latin typeface="+mn-lt"/>
              </a:rPr>
              <a:t>all issues of FX risk management including:</a:t>
            </a:r>
          </a:p>
          <a:p>
            <a:pPr marL="228600" lvl="1" indent="-228600" algn="l">
              <a:spcBef>
                <a:spcPts val="0"/>
              </a:spcBef>
              <a:spcAft>
                <a:spcPts val="0"/>
              </a:spcAft>
              <a:buClr>
                <a:srgbClr val="DC241F"/>
              </a:buClr>
              <a:buSzPct val="100000"/>
              <a:buFont typeface="Wingdings 2" pitchFamily="18" charset="2"/>
              <a:buChar char=""/>
            </a:pPr>
            <a:r>
              <a:rPr lang="en-US" sz="1050" dirty="0">
                <a:latin typeface="+mn-lt"/>
              </a:rPr>
              <a:t>Designing currency risk management programs aligned with overall risk management objectives</a:t>
            </a:r>
          </a:p>
          <a:p>
            <a:pPr marL="228600" lvl="1" indent="-228600" algn="l">
              <a:spcBef>
                <a:spcPts val="0"/>
              </a:spcBef>
              <a:spcAft>
                <a:spcPts val="0"/>
              </a:spcAft>
              <a:buClr>
                <a:srgbClr val="DC241F"/>
              </a:buClr>
              <a:buSzPct val="100000"/>
              <a:buFont typeface="Wingdings 2" pitchFamily="18" charset="2"/>
              <a:buChar char=""/>
            </a:pPr>
            <a:r>
              <a:rPr lang="en-US" sz="1050" dirty="0">
                <a:latin typeface="+mn-lt"/>
              </a:rPr>
              <a:t>Accounting guidance and analysis and evaluation of hedging programs within the constraints of FAS133 and IAS39</a:t>
            </a:r>
          </a:p>
          <a:p>
            <a:pPr marL="228600" lvl="1" indent="-228600" algn="l">
              <a:spcBef>
                <a:spcPts val="0"/>
              </a:spcBef>
              <a:spcAft>
                <a:spcPts val="0"/>
              </a:spcAft>
              <a:buClr>
                <a:srgbClr val="DC241F"/>
              </a:buClr>
              <a:buSzPct val="100000"/>
              <a:buFont typeface="Wingdings 2" pitchFamily="18" charset="2"/>
              <a:buChar char=""/>
            </a:pPr>
            <a:r>
              <a:rPr lang="en-US" sz="1050" dirty="0">
                <a:latin typeface="+mn-lt"/>
              </a:rPr>
              <a:t>Estimation of the earnings and cash flow impacts of proposed hedging solutions</a:t>
            </a:r>
          </a:p>
          <a:p>
            <a:pPr marL="228600" lvl="1" indent="-228600" algn="l">
              <a:spcBef>
                <a:spcPts val="0"/>
              </a:spcBef>
              <a:spcAft>
                <a:spcPts val="0"/>
              </a:spcAft>
              <a:buClr>
                <a:srgbClr val="DC241F"/>
              </a:buClr>
              <a:buSzPct val="100000"/>
              <a:buFont typeface="Wingdings 2" pitchFamily="18" charset="2"/>
              <a:buChar char=""/>
            </a:pPr>
            <a:r>
              <a:rPr lang="en-US" sz="1050" dirty="0">
                <a:latin typeface="+mn-lt"/>
              </a:rPr>
              <a:t>Simulation and Scenario analysis of proposed hedging solutions utilizing Monte Carlo simulation and Back-testing</a:t>
            </a:r>
          </a:p>
          <a:p>
            <a:pPr marL="228600" lvl="1" indent="-228600" algn="l">
              <a:spcBef>
                <a:spcPts val="0"/>
              </a:spcBef>
              <a:spcAft>
                <a:spcPts val="0"/>
              </a:spcAft>
              <a:buClr>
                <a:srgbClr val="DC241F"/>
              </a:buClr>
              <a:buSzPct val="100000"/>
              <a:buFont typeface="Wingdings 2" pitchFamily="18" charset="2"/>
              <a:buChar char=""/>
            </a:pPr>
            <a:r>
              <a:rPr lang="en-US" sz="1050" dirty="0">
                <a:latin typeface="+mn-lt"/>
              </a:rPr>
              <a:t>Cost effective techniques for managing emerging market exposures</a:t>
            </a:r>
          </a:p>
          <a:p>
            <a:pPr marL="228600" lvl="1" indent="-228600" algn="l">
              <a:spcBef>
                <a:spcPts val="0"/>
              </a:spcBef>
              <a:spcAft>
                <a:spcPts val="0"/>
              </a:spcAft>
              <a:buClr>
                <a:srgbClr val="DC241F"/>
              </a:buClr>
              <a:buSzPct val="100000"/>
              <a:buFont typeface="Wingdings 2" pitchFamily="18" charset="2"/>
              <a:buChar char=""/>
            </a:pPr>
            <a:r>
              <a:rPr lang="en-US" sz="1050" dirty="0">
                <a:latin typeface="+mn-lt"/>
              </a:rPr>
              <a:t>Managing FX risk on a portfolio basis</a:t>
            </a:r>
          </a:p>
          <a:p>
            <a:pPr marL="228600" lvl="1" indent="-228600" algn="l">
              <a:spcBef>
                <a:spcPts val="0"/>
              </a:spcBef>
              <a:spcAft>
                <a:spcPts val="300"/>
              </a:spcAft>
              <a:buClr>
                <a:srgbClr val="DC241F"/>
              </a:buClr>
              <a:buSzPct val="100000"/>
              <a:buFont typeface="Wingdings 2" pitchFamily="18" charset="2"/>
              <a:buChar char=""/>
            </a:pPr>
            <a:r>
              <a:rPr lang="en-US" sz="1050" dirty="0">
                <a:latin typeface="+mn-lt"/>
              </a:rPr>
              <a:t>Hedging M&amp;A transactions and other contingent </a:t>
            </a:r>
            <a:r>
              <a:rPr lang="en-US" sz="1050" dirty="0" smtClean="0">
                <a:latin typeface="+mn-lt"/>
              </a:rPr>
              <a:t>risks</a:t>
            </a:r>
          </a:p>
          <a:p>
            <a:pPr marL="228600" indent="-228600" algn="l">
              <a:spcBef>
                <a:spcPts val="0"/>
              </a:spcBef>
              <a:spcAft>
                <a:spcPts val="300"/>
              </a:spcAft>
              <a:buClr>
                <a:srgbClr val="DC241F"/>
              </a:buClr>
            </a:pPr>
            <a:r>
              <a:rPr lang="en-AU" sz="1050" dirty="0" smtClean="0">
                <a:solidFill>
                  <a:srgbClr val="C00000"/>
                </a:solidFill>
                <a:latin typeface="+mn-lt"/>
              </a:rPr>
              <a:t>CitiFX </a:t>
            </a:r>
            <a:r>
              <a:rPr lang="en-AU" sz="1050" dirty="0">
                <a:solidFill>
                  <a:srgbClr val="C00000"/>
                </a:solidFill>
                <a:latin typeface="+mn-lt"/>
              </a:rPr>
              <a:t>QIS</a:t>
            </a:r>
          </a:p>
          <a:p>
            <a:pPr algn="l">
              <a:spcBef>
                <a:spcPts val="0"/>
              </a:spcBef>
              <a:spcAft>
                <a:spcPts val="0"/>
              </a:spcAft>
              <a:buClr>
                <a:srgbClr val="DC241F"/>
              </a:buClr>
            </a:pPr>
            <a:r>
              <a:rPr lang="en-AU" sz="1050" dirty="0">
                <a:solidFill>
                  <a:schemeClr val="tx1">
                    <a:lumMod val="95000"/>
                    <a:lumOff val="5000"/>
                  </a:schemeClr>
                </a:solidFill>
                <a:latin typeface="+mn-lt"/>
              </a:rPr>
              <a:t>Seeking the best way to passively and actively manage currency risk is an issue that investors are continuously working to enhance. </a:t>
            </a:r>
          </a:p>
          <a:p>
            <a:pPr algn="l">
              <a:spcBef>
                <a:spcPts val="400"/>
              </a:spcBef>
              <a:spcAft>
                <a:spcPts val="0"/>
              </a:spcAft>
              <a:buClr>
                <a:srgbClr val="DC241F"/>
              </a:buClr>
            </a:pPr>
            <a:r>
              <a:rPr lang="en-AU" sz="1050" dirty="0" smtClean="0">
                <a:solidFill>
                  <a:schemeClr val="tx1">
                    <a:lumMod val="95000"/>
                    <a:lumOff val="5000"/>
                  </a:schemeClr>
                </a:solidFill>
                <a:latin typeface="+mn-lt"/>
              </a:rPr>
              <a:t>Citi’s </a:t>
            </a:r>
            <a:r>
              <a:rPr lang="en-AU" sz="1050" dirty="0">
                <a:solidFill>
                  <a:schemeClr val="tx1">
                    <a:lumMod val="95000"/>
                    <a:lumOff val="5000"/>
                  </a:schemeClr>
                </a:solidFill>
                <a:latin typeface="+mn-lt"/>
              </a:rPr>
              <a:t>Quantitative Investor Solutions group has worked for ten years with sales </a:t>
            </a:r>
            <a:r>
              <a:rPr lang="en-AU" sz="1050" dirty="0" smtClean="0">
                <a:solidFill>
                  <a:schemeClr val="tx1">
                    <a:lumMod val="95000"/>
                    <a:lumOff val="5000"/>
                  </a:schemeClr>
                </a:solidFill>
                <a:latin typeface="+mn-lt"/>
              </a:rPr>
              <a:t>desks to </a:t>
            </a:r>
            <a:r>
              <a:rPr lang="en-AU" sz="1050" dirty="0">
                <a:solidFill>
                  <a:schemeClr val="tx1">
                    <a:lumMod val="95000"/>
                    <a:lumOff val="5000"/>
                  </a:schemeClr>
                </a:solidFill>
                <a:latin typeface="+mn-lt"/>
              </a:rPr>
              <a:t>develop a series of FX indices in G10 and EM representing strategies aimed at offering solutions for:</a:t>
            </a:r>
          </a:p>
          <a:p>
            <a:pPr marL="228600" indent="-228600" algn="l">
              <a:spcBef>
                <a:spcPts val="0"/>
              </a:spcBef>
              <a:spcAft>
                <a:spcPts val="0"/>
              </a:spcAft>
              <a:buClr>
                <a:srgbClr val="DC241F"/>
              </a:buClr>
              <a:buFont typeface="Wingdings 2" pitchFamily="18" charset="2"/>
              <a:buChar char=""/>
            </a:pPr>
            <a:r>
              <a:rPr lang="en-AU" sz="1050" dirty="0">
                <a:latin typeface="+mn-lt"/>
              </a:rPr>
              <a:t>currency as portfolio risk, and</a:t>
            </a:r>
          </a:p>
          <a:p>
            <a:pPr marL="228600" indent="-228600" algn="l">
              <a:spcBef>
                <a:spcPts val="0"/>
              </a:spcBef>
              <a:spcAft>
                <a:spcPts val="0"/>
              </a:spcAft>
              <a:buClr>
                <a:srgbClr val="DC241F"/>
              </a:buClr>
              <a:buFont typeface="Wingdings 2" pitchFamily="18" charset="2"/>
              <a:buChar char=""/>
            </a:pPr>
            <a:r>
              <a:rPr lang="en-AU" sz="1050" dirty="0">
                <a:latin typeface="+mn-lt"/>
              </a:rPr>
              <a:t>currency as an investment or stand alone asset class </a:t>
            </a:r>
          </a:p>
          <a:p>
            <a:pPr marL="684213" lvl="2" indent="-227013" algn="l">
              <a:spcBef>
                <a:spcPct val="25000"/>
              </a:spcBef>
              <a:buClr>
                <a:srgbClr val="DC241F"/>
              </a:buClr>
              <a:buSzPct val="90000"/>
              <a:buFont typeface="Wingdings" pitchFamily="2" charset="2"/>
              <a:buChar char="§"/>
            </a:pPr>
            <a:endParaRPr lang="en-GB" sz="1050" dirty="0">
              <a:latin typeface="+mn-lt"/>
            </a:endParaRPr>
          </a:p>
          <a:p>
            <a:pPr marL="684213" lvl="2" indent="-227013" algn="l">
              <a:spcBef>
                <a:spcPct val="25000"/>
              </a:spcBef>
              <a:buClr>
                <a:srgbClr val="DC241F"/>
              </a:buClr>
              <a:buSzPct val="90000"/>
              <a:buFont typeface="Wingdings" pitchFamily="2" charset="2"/>
              <a:buChar char="§"/>
            </a:pPr>
            <a:endParaRPr lang="en-GB" sz="1050" dirty="0">
              <a:latin typeface="+mn-lt"/>
            </a:endParaRPr>
          </a:p>
          <a:p>
            <a:pPr marL="684213" lvl="2" indent="-227013" algn="l">
              <a:spcBef>
                <a:spcPct val="25000"/>
              </a:spcBef>
              <a:buClr>
                <a:srgbClr val="DC241F"/>
              </a:buClr>
              <a:buSzPct val="90000"/>
              <a:buFont typeface="Wingdings" pitchFamily="2" charset="2"/>
              <a:buChar char="§"/>
            </a:pPr>
            <a:endParaRPr lang="en-GB" sz="1050" dirty="0">
              <a:latin typeface="+mn-lt"/>
            </a:endParaRPr>
          </a:p>
        </p:txBody>
      </p:sp>
      <p:sp>
        <p:nvSpPr>
          <p:cNvPr id="254981" name="Rectangle 5"/>
          <p:cNvSpPr>
            <a:spLocks noChangeArrowheads="1"/>
          </p:cNvSpPr>
          <p:nvPr/>
        </p:nvSpPr>
        <p:spPr bwMode="gray">
          <a:xfrm>
            <a:off x="3584848" y="1052736"/>
            <a:ext cx="3013076" cy="5269434"/>
          </a:xfrm>
          <a:prstGeom prst="rect">
            <a:avLst/>
          </a:prstGeom>
          <a:noFill/>
          <a:ln w="9525">
            <a:noFill/>
            <a:miter lim="800000"/>
            <a:headEnd/>
            <a:tailEnd/>
          </a:ln>
          <a:effectLst/>
        </p:spPr>
        <p:txBody>
          <a:bodyPr lIns="0" tIns="0" rIns="0" bIns="0"/>
          <a:lstStyle/>
          <a:p>
            <a:pPr marL="228600" indent="-228600" algn="l">
              <a:spcBef>
                <a:spcPts val="400"/>
              </a:spcBef>
              <a:spcAft>
                <a:spcPts val="0"/>
              </a:spcAft>
              <a:buClr>
                <a:srgbClr val="DC241F"/>
              </a:buClr>
              <a:buFont typeface="Wingdings 2" pitchFamily="18" charset="2"/>
              <a:buNone/>
            </a:pPr>
            <a:r>
              <a:rPr lang="en-AU" sz="1050" dirty="0" smtClean="0">
                <a:solidFill>
                  <a:srgbClr val="C00000"/>
                </a:solidFill>
                <a:latin typeface="+mn-lt"/>
              </a:rPr>
              <a:t>CitiFX</a:t>
            </a:r>
            <a:r>
              <a:rPr lang="en-AU" sz="1050" baseline="30000" dirty="0" smtClean="0">
                <a:solidFill>
                  <a:srgbClr val="C00000"/>
                </a:solidFill>
                <a:latin typeface="+mn-lt"/>
              </a:rPr>
              <a:t>®</a:t>
            </a:r>
            <a:r>
              <a:rPr lang="en-AU" sz="1050" dirty="0" smtClean="0">
                <a:solidFill>
                  <a:srgbClr val="C00000"/>
                </a:solidFill>
                <a:latin typeface="+mn-lt"/>
              </a:rPr>
              <a:t> Research</a:t>
            </a:r>
          </a:p>
          <a:p>
            <a:pPr algn="l">
              <a:spcBef>
                <a:spcPts val="400"/>
              </a:spcBef>
              <a:spcAft>
                <a:spcPts val="0"/>
              </a:spcAft>
              <a:buClr>
                <a:srgbClr val="DC241F"/>
              </a:buClr>
              <a:buFont typeface="Wingdings 2" pitchFamily="18" charset="2"/>
              <a:buNone/>
            </a:pPr>
            <a:r>
              <a:rPr lang="en-AU" sz="1050" dirty="0" smtClean="0">
                <a:solidFill>
                  <a:schemeClr val="tx1">
                    <a:lumMod val="95000"/>
                    <a:lumOff val="5000"/>
                  </a:schemeClr>
                </a:solidFill>
                <a:latin typeface="+mn-lt"/>
              </a:rPr>
              <a:t>Preparation is a prelude to good performance, and we produce industry-leading research that covers a vast array of topics on this very principle. With flagship publications like CitiFX GEOS, and Emerging Markets Macro and Strategy Outlook, you have everything from forecasting through emerging market outlooks to technical oversight, right at your fingertips.</a:t>
            </a:r>
          </a:p>
          <a:p>
            <a:pPr marL="228600" indent="-228600" algn="l">
              <a:spcBef>
                <a:spcPts val="400"/>
              </a:spcBef>
              <a:spcAft>
                <a:spcPts val="0"/>
              </a:spcAft>
              <a:buClr>
                <a:srgbClr val="DC241F"/>
              </a:buClr>
              <a:buFont typeface="Wingdings 2" pitchFamily="18" charset="2"/>
              <a:buNone/>
            </a:pPr>
            <a:r>
              <a:rPr lang="en-AU" sz="1050" i="1" dirty="0" smtClean="0">
                <a:solidFill>
                  <a:schemeClr val="tx1">
                    <a:lumMod val="95000"/>
                    <a:lumOff val="5000"/>
                  </a:schemeClr>
                </a:solidFill>
                <a:latin typeface="+mn-lt"/>
              </a:rPr>
              <a:t>CitiFX GEOS provides:</a:t>
            </a:r>
          </a:p>
          <a:p>
            <a:pPr marL="228600" indent="-228600" algn="l">
              <a:spcBef>
                <a:spcPts val="0"/>
              </a:spcBef>
              <a:spcAft>
                <a:spcPts val="0"/>
              </a:spcAft>
              <a:buClr>
                <a:srgbClr val="DC241F"/>
              </a:buClr>
              <a:buFont typeface="Wingdings 2" pitchFamily="18" charset="2"/>
              <a:buChar char=""/>
            </a:pPr>
            <a:r>
              <a:rPr lang="en-AU" sz="1050" dirty="0" smtClean="0">
                <a:latin typeface="+mn-lt"/>
              </a:rPr>
              <a:t>Monthly </a:t>
            </a:r>
            <a:r>
              <a:rPr lang="en-AU" sz="1050" dirty="0">
                <a:latin typeface="+mn-lt"/>
              </a:rPr>
              <a:t>global economic outlooks and strategies</a:t>
            </a:r>
          </a:p>
          <a:p>
            <a:pPr marL="228600" indent="-228600" algn="l">
              <a:spcBef>
                <a:spcPts val="0"/>
              </a:spcBef>
              <a:spcAft>
                <a:spcPts val="0"/>
              </a:spcAft>
              <a:buClr>
                <a:srgbClr val="DC241F"/>
              </a:buClr>
              <a:buFont typeface="Wingdings 2" pitchFamily="18" charset="2"/>
              <a:buChar char=""/>
            </a:pPr>
            <a:r>
              <a:rPr lang="en-AU" sz="1050" dirty="0" smtClean="0">
                <a:latin typeface="+mn-lt"/>
              </a:rPr>
              <a:t>Economic </a:t>
            </a:r>
            <a:r>
              <a:rPr lang="en-AU" sz="1050" dirty="0">
                <a:latin typeface="+mn-lt"/>
              </a:rPr>
              <a:t>forecasts for all major economies and markets</a:t>
            </a:r>
          </a:p>
          <a:p>
            <a:pPr algn="l">
              <a:spcBef>
                <a:spcPts val="400"/>
              </a:spcBef>
              <a:spcAft>
                <a:spcPts val="0"/>
              </a:spcAft>
              <a:buClr>
                <a:srgbClr val="DC241F"/>
              </a:buClr>
              <a:buFont typeface="Wingdings 2" pitchFamily="18" charset="2"/>
              <a:buNone/>
            </a:pPr>
            <a:r>
              <a:rPr lang="en-AU" sz="1050" i="1" dirty="0" smtClean="0">
                <a:solidFill>
                  <a:schemeClr val="tx1">
                    <a:lumMod val="95000"/>
                    <a:lumOff val="5000"/>
                  </a:schemeClr>
                </a:solidFill>
                <a:latin typeface="+mn-lt"/>
              </a:rPr>
              <a:t>Emerging Markets Macro and Strategy Outlook provides:</a:t>
            </a:r>
          </a:p>
          <a:p>
            <a:pPr marL="228600" indent="-228600" algn="l">
              <a:spcBef>
                <a:spcPts val="0"/>
              </a:spcBef>
              <a:spcAft>
                <a:spcPts val="0"/>
              </a:spcAft>
              <a:buClr>
                <a:srgbClr val="DC241F"/>
              </a:buClr>
              <a:buFont typeface="Wingdings 2" pitchFamily="18" charset="2"/>
              <a:buChar char=""/>
            </a:pPr>
            <a:r>
              <a:rPr lang="en-AU" sz="1050" dirty="0" smtClean="0">
                <a:latin typeface="+mn-lt"/>
              </a:rPr>
              <a:t>Monthly </a:t>
            </a:r>
            <a:r>
              <a:rPr lang="en-AU" sz="1050" dirty="0">
                <a:latin typeface="+mn-lt"/>
              </a:rPr>
              <a:t>summary of emerging markets</a:t>
            </a:r>
          </a:p>
          <a:p>
            <a:pPr marL="228600" indent="-228600" algn="l">
              <a:spcBef>
                <a:spcPts val="0"/>
              </a:spcBef>
              <a:spcAft>
                <a:spcPts val="0"/>
              </a:spcAft>
              <a:buClr>
                <a:srgbClr val="DC241F"/>
              </a:buClr>
              <a:buFont typeface="Wingdings 2" pitchFamily="18" charset="2"/>
              <a:buChar char=""/>
            </a:pPr>
            <a:r>
              <a:rPr lang="en-AU" sz="1050" dirty="0" smtClean="0">
                <a:latin typeface="+mn-lt"/>
              </a:rPr>
              <a:t>Forecasts </a:t>
            </a:r>
            <a:r>
              <a:rPr lang="en-AU" sz="1050" dirty="0">
                <a:latin typeface="+mn-lt"/>
              </a:rPr>
              <a:t>on EM exchanges </a:t>
            </a:r>
            <a:r>
              <a:rPr lang="en-AU" sz="1050" dirty="0" smtClean="0">
                <a:latin typeface="+mn-lt"/>
              </a:rPr>
              <a:t>and interest </a:t>
            </a:r>
            <a:r>
              <a:rPr lang="en-AU" sz="1050" dirty="0">
                <a:latin typeface="+mn-lt"/>
              </a:rPr>
              <a:t>rates</a:t>
            </a:r>
          </a:p>
          <a:p>
            <a:pPr marL="228600" indent="-228600" algn="l">
              <a:spcBef>
                <a:spcPts val="0"/>
              </a:spcBef>
              <a:spcAft>
                <a:spcPts val="0"/>
              </a:spcAft>
              <a:buClr>
                <a:srgbClr val="DC241F"/>
              </a:buClr>
              <a:buFont typeface="Wingdings 2" pitchFamily="18" charset="2"/>
              <a:buChar char=""/>
            </a:pPr>
            <a:r>
              <a:rPr lang="en-AU" sz="1050" dirty="0">
                <a:latin typeface="+mn-lt"/>
              </a:rPr>
              <a:t>O</a:t>
            </a:r>
            <a:r>
              <a:rPr lang="en-AU" sz="1050" dirty="0" smtClean="0">
                <a:latin typeface="+mn-lt"/>
              </a:rPr>
              <a:t>verviews </a:t>
            </a:r>
            <a:r>
              <a:rPr lang="en-AU" sz="1050" dirty="0">
                <a:latin typeface="+mn-lt"/>
              </a:rPr>
              <a:t>on 36 individual EM countries</a:t>
            </a:r>
          </a:p>
          <a:p>
            <a:pPr marL="228600" indent="-228600" algn="l">
              <a:spcBef>
                <a:spcPts val="400"/>
              </a:spcBef>
              <a:spcAft>
                <a:spcPts val="0"/>
              </a:spcAft>
              <a:buClr>
                <a:srgbClr val="DC241F"/>
              </a:buClr>
            </a:pPr>
            <a:r>
              <a:rPr lang="en-AU" sz="1050" dirty="0" smtClean="0">
                <a:solidFill>
                  <a:srgbClr val="C00000"/>
                </a:solidFill>
                <a:latin typeface="+mn-lt"/>
              </a:rPr>
              <a:t>Velocity </a:t>
            </a:r>
            <a:r>
              <a:rPr lang="en-AU" sz="1050" dirty="0">
                <a:solidFill>
                  <a:srgbClr val="C00000"/>
                </a:solidFill>
                <a:latin typeface="+mn-lt"/>
              </a:rPr>
              <a:t>Research</a:t>
            </a:r>
          </a:p>
          <a:p>
            <a:pPr algn="l">
              <a:spcBef>
                <a:spcPts val="400"/>
              </a:spcBef>
              <a:spcAft>
                <a:spcPts val="0"/>
              </a:spcAft>
              <a:buClr>
                <a:srgbClr val="DC241F"/>
              </a:buClr>
            </a:pPr>
            <a:r>
              <a:rPr lang="en-AU" sz="1050" dirty="0">
                <a:solidFill>
                  <a:schemeClr val="tx1">
                    <a:lumMod val="95000"/>
                    <a:lumOff val="5000"/>
                  </a:schemeClr>
                </a:solidFill>
                <a:latin typeface="+mn-lt"/>
              </a:rPr>
              <a:t>Citi Velocity provides a single point of access to cross-product research, analytics, e-trading and execution </a:t>
            </a:r>
            <a:r>
              <a:rPr lang="en-AU" sz="1050" dirty="0" smtClean="0">
                <a:solidFill>
                  <a:schemeClr val="tx1">
                    <a:lumMod val="95000"/>
                    <a:lumOff val="5000"/>
                  </a:schemeClr>
                </a:solidFill>
                <a:latin typeface="+mn-lt"/>
              </a:rPr>
              <a:t>services: www.citivelocity.com</a:t>
            </a:r>
            <a:r>
              <a:rPr lang="en-AU" sz="1050" dirty="0">
                <a:solidFill>
                  <a:schemeClr val="tx1">
                    <a:lumMod val="95000"/>
                    <a:lumOff val="5000"/>
                  </a:schemeClr>
                </a:solidFill>
                <a:latin typeface="+mn-lt"/>
              </a:rPr>
              <a:t>.</a:t>
            </a:r>
          </a:p>
          <a:p>
            <a:pPr marL="228600" indent="-228600" algn="l">
              <a:spcBef>
                <a:spcPts val="400"/>
              </a:spcBef>
              <a:spcAft>
                <a:spcPts val="0"/>
              </a:spcAft>
              <a:buClr>
                <a:srgbClr val="DC241F"/>
              </a:buClr>
              <a:buFont typeface="Wingdings 2" pitchFamily="18" charset="2"/>
              <a:buNone/>
            </a:pPr>
            <a:r>
              <a:rPr lang="en-AU" sz="1050" dirty="0">
                <a:solidFill>
                  <a:srgbClr val="C00000"/>
                </a:solidFill>
              </a:rPr>
              <a:t>CitiFX</a:t>
            </a:r>
            <a:r>
              <a:rPr lang="en-AU" sz="1050" baseline="30000" dirty="0">
                <a:solidFill>
                  <a:srgbClr val="C00000"/>
                </a:solidFill>
              </a:rPr>
              <a:t>®</a:t>
            </a:r>
            <a:r>
              <a:rPr lang="en-AU" sz="1050" dirty="0">
                <a:solidFill>
                  <a:srgbClr val="C00000"/>
                </a:solidFill>
              </a:rPr>
              <a:t> </a:t>
            </a:r>
            <a:r>
              <a:rPr lang="en-AU" sz="1050" dirty="0" smtClean="0">
                <a:solidFill>
                  <a:srgbClr val="C00000"/>
                </a:solidFill>
                <a:latin typeface="+mn-lt"/>
              </a:rPr>
              <a:t>Wire</a:t>
            </a:r>
          </a:p>
          <a:p>
            <a:pPr algn="l">
              <a:spcBef>
                <a:spcPts val="400"/>
              </a:spcBef>
              <a:spcAft>
                <a:spcPts val="0"/>
              </a:spcAft>
              <a:buClr>
                <a:srgbClr val="DC241F"/>
              </a:buClr>
              <a:buFont typeface="Wingdings 2" pitchFamily="18" charset="2"/>
              <a:buNone/>
            </a:pPr>
            <a:r>
              <a:rPr lang="en-AU" sz="1050" dirty="0" smtClean="0">
                <a:solidFill>
                  <a:schemeClr val="tx1">
                    <a:lumMod val="95000"/>
                    <a:lumOff val="5000"/>
                  </a:schemeClr>
                </a:solidFill>
                <a:latin typeface="+mn-lt"/>
              </a:rPr>
              <a:t>CitiFX Wire is located on your trading platform, delivering intraday DeskTalk and headlines, cutting-edge strategy, leading technical analysis and research. Tap into the power of all the information from our global franchise, 24-hours a day.</a:t>
            </a:r>
            <a:endParaRPr lang="en-GB" sz="1050" dirty="0">
              <a:solidFill>
                <a:schemeClr val="tx1">
                  <a:lumMod val="95000"/>
                  <a:lumOff val="5000"/>
                </a:schemeClr>
              </a:solidFill>
              <a:latin typeface="+mn-lt"/>
            </a:endParaRPr>
          </a:p>
        </p:txBody>
      </p:sp>
      <p:sp>
        <p:nvSpPr>
          <p:cNvPr id="254986" name="Line 10"/>
          <p:cNvSpPr>
            <a:spLocks noChangeShapeType="1"/>
          </p:cNvSpPr>
          <p:nvPr/>
        </p:nvSpPr>
        <p:spPr bwMode="gray">
          <a:xfrm>
            <a:off x="3319551" y="1052736"/>
            <a:ext cx="0" cy="4922615"/>
          </a:xfrm>
          <a:prstGeom prst="line">
            <a:avLst/>
          </a:prstGeom>
          <a:noFill/>
          <a:ln w="12700">
            <a:solidFill>
              <a:schemeClr val="accent2"/>
            </a:solidFill>
            <a:round/>
            <a:headEnd/>
            <a:tailEnd/>
          </a:ln>
          <a:effectLst/>
        </p:spPr>
        <p:txBody>
          <a:bodyPr/>
          <a:lstStyle/>
          <a:p>
            <a:endParaRPr lang="en-AU" dirty="0"/>
          </a:p>
        </p:txBody>
      </p:sp>
      <p:sp>
        <p:nvSpPr>
          <p:cNvPr id="15" name="Line 10"/>
          <p:cNvSpPr>
            <a:spLocks noChangeShapeType="1"/>
          </p:cNvSpPr>
          <p:nvPr/>
        </p:nvSpPr>
        <p:spPr bwMode="gray">
          <a:xfrm>
            <a:off x="6820013" y="1052736"/>
            <a:ext cx="0" cy="4922615"/>
          </a:xfrm>
          <a:prstGeom prst="line">
            <a:avLst/>
          </a:prstGeom>
          <a:noFill/>
          <a:ln w="12700">
            <a:solidFill>
              <a:schemeClr val="accent2"/>
            </a:solidFill>
            <a:round/>
            <a:headEnd/>
            <a:tailEnd/>
          </a:ln>
          <a:effectLst/>
        </p:spPr>
        <p:txBody>
          <a:bodyPr/>
          <a:lstStyle/>
          <a:p>
            <a:endParaRPr lang="en-AU" dirty="0"/>
          </a:p>
        </p:txBody>
      </p:sp>
      <p:sp>
        <p:nvSpPr>
          <p:cNvPr id="16" name="TextBox 15"/>
          <p:cNvSpPr txBox="1"/>
          <p:nvPr/>
        </p:nvSpPr>
        <p:spPr>
          <a:xfrm>
            <a:off x="7041232" y="4975237"/>
            <a:ext cx="2571768" cy="1138773"/>
          </a:xfrm>
          <a:prstGeom prst="rect">
            <a:avLst/>
          </a:prstGeom>
          <a:solidFill>
            <a:schemeClr val="bg2">
              <a:lumMod val="20000"/>
              <a:lumOff val="80000"/>
            </a:schemeClr>
          </a:solidFill>
        </p:spPr>
        <p:txBody>
          <a:bodyPr wrap="square" rtlCol="0">
            <a:spAutoFit/>
          </a:bodyPr>
          <a:lstStyle/>
          <a:p>
            <a:pPr marL="228600" indent="-228600" algn="l">
              <a:spcBef>
                <a:spcPts val="400"/>
              </a:spcBef>
              <a:spcAft>
                <a:spcPts val="400"/>
              </a:spcAft>
              <a:buClr>
                <a:srgbClr val="DC241F"/>
              </a:buClr>
            </a:pPr>
            <a:r>
              <a:rPr lang="en-AU" sz="900" dirty="0">
                <a:solidFill>
                  <a:srgbClr val="C00000"/>
                </a:solidFill>
                <a:latin typeface="+mn-lt"/>
              </a:rPr>
              <a:t>Contact Information</a:t>
            </a:r>
          </a:p>
          <a:p>
            <a:pPr marL="36000" algn="l">
              <a:spcBef>
                <a:spcPts val="0"/>
              </a:spcBef>
              <a:spcAft>
                <a:spcPts val="0"/>
              </a:spcAft>
            </a:pPr>
            <a:r>
              <a:rPr lang="en-AU" sz="900" dirty="0" smtClean="0"/>
              <a:t>Name	Noel O’Reilly</a:t>
            </a:r>
          </a:p>
          <a:p>
            <a:pPr marL="36000" algn="l">
              <a:spcBef>
                <a:spcPts val="0"/>
              </a:spcBef>
              <a:spcAft>
                <a:spcPts val="0"/>
              </a:spcAft>
            </a:pPr>
            <a:r>
              <a:rPr lang="en-AU" sz="900" dirty="0"/>
              <a:t>	</a:t>
            </a:r>
            <a:r>
              <a:rPr lang="en-AU" sz="900" dirty="0" smtClean="0"/>
              <a:t>Lee Aduculesi</a:t>
            </a:r>
          </a:p>
          <a:p>
            <a:pPr marL="36000" algn="l">
              <a:spcBef>
                <a:spcPts val="0"/>
              </a:spcBef>
              <a:spcAft>
                <a:spcPts val="0"/>
              </a:spcAft>
            </a:pPr>
            <a:r>
              <a:rPr lang="en-AU" sz="900" dirty="0"/>
              <a:t>	</a:t>
            </a:r>
            <a:r>
              <a:rPr lang="en-AU" sz="900" dirty="0" smtClean="0"/>
              <a:t>Antonio Sanchez</a:t>
            </a:r>
          </a:p>
          <a:p>
            <a:pPr marL="36000" algn="l">
              <a:spcBef>
                <a:spcPts val="0"/>
              </a:spcBef>
              <a:spcAft>
                <a:spcPts val="0"/>
              </a:spcAft>
            </a:pPr>
            <a:endParaRPr lang="en-AU" sz="900" dirty="0" smtClean="0"/>
          </a:p>
          <a:p>
            <a:pPr marL="36000" algn="l">
              <a:spcBef>
                <a:spcPts val="0"/>
              </a:spcBef>
              <a:spcAft>
                <a:spcPts val="0"/>
              </a:spcAft>
            </a:pPr>
            <a:r>
              <a:rPr lang="en-AU" sz="900" dirty="0" smtClean="0"/>
              <a:t>Telephone	+1 212 723 3945</a:t>
            </a:r>
          </a:p>
          <a:p>
            <a:pPr marL="36000" algn="l">
              <a:spcBef>
                <a:spcPts val="200"/>
              </a:spcBef>
              <a:spcAft>
                <a:spcPts val="200"/>
              </a:spcAft>
            </a:pPr>
            <a:r>
              <a:rPr lang="en-AU" sz="900" dirty="0" smtClean="0"/>
              <a:t>Email                  citifx@citi.com</a:t>
            </a:r>
            <a:endParaRPr lang="en-AU" sz="900" dirty="0"/>
          </a:p>
        </p:txBody>
      </p:sp>
      <p:sp>
        <p:nvSpPr>
          <p:cNvPr id="9" name="Rectangle 4"/>
          <p:cNvSpPr txBox="1">
            <a:spLocks noChangeArrowheads="1"/>
          </p:cNvSpPr>
          <p:nvPr/>
        </p:nvSpPr>
        <p:spPr bwMode="black">
          <a:xfrm>
            <a:off x="322265" y="265659"/>
            <a:ext cx="8499475" cy="427037"/>
          </a:xfrm>
          <a:prstGeom prst="rect">
            <a:avLst/>
          </a:prstGeom>
          <a:noFill/>
          <a:ln w="9525" algn="ctr">
            <a:noFill/>
            <a:miter lim="800000"/>
            <a:headEnd/>
            <a:tailEnd/>
          </a:ln>
        </p:spPr>
        <p:txBody>
          <a:bodyPr lIns="0" tIns="0" rIns="0" bIns="0" anchor="b"/>
          <a:lstStyle/>
          <a:p>
            <a:pPr algn="l">
              <a:defRPr/>
            </a:pPr>
            <a:r>
              <a:rPr lang="en-GB" sz="2400" dirty="0">
                <a:solidFill>
                  <a:schemeClr val="bg1"/>
                </a:solidFill>
              </a:rPr>
              <a:t>Introducing CitiFX</a:t>
            </a:r>
            <a:endParaRPr lang="en-US" altLang="en-US" sz="2400" dirty="0">
              <a:solidFill>
                <a:schemeClr val="bg1"/>
              </a:solidFill>
            </a:endParaRPr>
          </a:p>
        </p:txBody>
      </p:sp>
      <p:sp>
        <p:nvSpPr>
          <p:cNvPr id="10" name="Rectangle 9"/>
          <p:cNvSpPr/>
          <p:nvPr>
            <p:custDataLst>
              <p:tags r:id="rId2"/>
            </p:custDataLst>
          </p:nvPr>
        </p:nvSpPr>
        <p:spPr bwMode="auto">
          <a:xfrm>
            <a:off x="475488" y="6718300"/>
            <a:ext cx="687070" cy="121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algn="l"/>
            <a:r>
              <a:rPr kumimoji="0" lang="en-US" sz="800" i="0" u="none" strike="noStrike" cap="none" normalizeH="0" baseline="0" dirty="0" smtClean="0">
                <a:ln>
                  <a:noFill/>
                </a:ln>
                <a:solidFill>
                  <a:srgbClr val="53565A"/>
                </a:solidFill>
                <a:effectLst/>
                <a:latin typeface="Arial" pitchFamily="34" charset="0"/>
                <a:ea typeface="ヒラギノ角ゴ Pro W3" pitchFamily="124" charset="-128"/>
              </a:rPr>
              <a:t>Introduction to CitiFX</a:t>
            </a: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ctionDivider"/>
          <p:cNvSpPr txBox="1">
            <a:spLocks noChangeArrowheads="1"/>
          </p:cNvSpPr>
          <p:nvPr>
            <p:custDataLst>
              <p:tags r:id="rId2"/>
            </p:custDataLst>
          </p:nvPr>
        </p:nvSpPr>
        <p:spPr bwMode="gray">
          <a:xfrm>
            <a:off x="152400" y="2631759"/>
            <a:ext cx="9601200" cy="492443"/>
          </a:xfrm>
          <a:prstGeom prst="rect">
            <a:avLst/>
          </a:prstGeom>
          <a:solidFill>
            <a:srgbClr val="FFFFFF"/>
          </a:solidFill>
          <a:ln w="12700">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ヒラギノ角ゴ Pro W3"/>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ヒラギノ角ゴ Pro W3"/>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ヒラギノ角ゴ Pro W3"/>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ヒラギノ角ゴ Pro W3"/>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002D72"/>
                </a:solidFill>
                <a:effectLst/>
                <a:uLnTx/>
                <a:uFillTx/>
                <a:latin typeface="Arial"/>
              </a:rPr>
              <a:t>2. Market Update</a:t>
            </a:r>
            <a:endParaRPr kumimoji="0" lang="en-GB" sz="3200" b="0" i="0" u="none" strike="noStrike" kern="0" cap="none" spc="0" normalizeH="0" baseline="0" noProof="0" dirty="0" smtClean="0">
              <a:ln>
                <a:noFill/>
              </a:ln>
              <a:solidFill>
                <a:srgbClr val="002D72"/>
              </a:solidFill>
              <a:effectLst/>
              <a:uLnTx/>
              <a:uFillTx/>
              <a:latin typeface="Arial"/>
            </a:endParaRPr>
          </a:p>
        </p:txBody>
      </p:sp>
    </p:spTree>
    <p:custDataLst>
      <p:tags r:id="rId1"/>
    </p:custDataLst>
    <p:extLst>
      <p:ext uri="{BB962C8B-B14F-4D97-AF65-F5344CB8AC3E}">
        <p14:creationId xmlns:p14="http://schemas.microsoft.com/office/powerpoint/2010/main" val="1075969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504" y="404664"/>
            <a:ext cx="4824536" cy="461665"/>
          </a:xfrm>
          <a:prstGeom prst="rect">
            <a:avLst/>
          </a:prstGeom>
        </p:spPr>
        <p:txBody>
          <a:bodyPr wrap="square">
            <a:spAutoFit/>
          </a:bodyPr>
          <a:lstStyle/>
          <a:p>
            <a:pPr algn="l">
              <a:defRPr/>
            </a:pPr>
            <a:r>
              <a:rPr lang="en-GB" altLang="en-US" sz="2400" dirty="0" smtClean="0">
                <a:solidFill>
                  <a:schemeClr val="bg1"/>
                </a:solidFill>
              </a:rPr>
              <a:t>USDMXN Forecast</a:t>
            </a:r>
            <a:endParaRPr lang="en-US" altLang="en-US" sz="2400" dirty="0">
              <a:solidFill>
                <a:schemeClr val="bg1"/>
              </a:solidFill>
            </a:endParaRPr>
          </a:p>
        </p:txBody>
      </p:sp>
      <p:sp>
        <p:nvSpPr>
          <p:cNvPr id="6" name="Rectangle 51"/>
          <p:cNvSpPr>
            <a:spLocks noChangeArrowheads="1"/>
          </p:cNvSpPr>
          <p:nvPr/>
        </p:nvSpPr>
        <p:spPr bwMode="gray">
          <a:xfrm>
            <a:off x="160422" y="980728"/>
            <a:ext cx="9555163"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marL="228600" indent="-228600" algn="l">
              <a:spcBef>
                <a:spcPct val="50000"/>
              </a:spcBef>
              <a:buClr>
                <a:srgbClr val="DC241F"/>
              </a:buClr>
              <a:buFont typeface="Wingdings 2" pitchFamily="18" charset="2"/>
              <a:buChar char=""/>
            </a:pPr>
            <a:endParaRPr lang="en-US" sz="1200" dirty="0" smtClean="0">
              <a:solidFill>
                <a:srgbClr val="53565A"/>
              </a:solidFill>
              <a:latin typeface="Arial" pitchFamily="34" charset="0"/>
              <a:ea typeface="ヒラギノ角ゴ Pro W3" pitchFamily="124" charset="-128"/>
            </a:endParaRPr>
          </a:p>
          <a:p>
            <a:pPr marL="228600" indent="-228600" algn="l">
              <a:spcBef>
                <a:spcPct val="50000"/>
              </a:spcBef>
              <a:buClr>
                <a:srgbClr val="DC241F"/>
              </a:buClr>
              <a:buFont typeface="Wingdings 2" pitchFamily="18" charset="2"/>
              <a:buChar char=""/>
            </a:pPr>
            <a:r>
              <a:rPr lang="en-US" sz="1200" dirty="0" smtClean="0">
                <a:solidFill>
                  <a:srgbClr val="53565A"/>
                </a:solidFill>
                <a:latin typeface="Arial" pitchFamily="34" charset="0"/>
                <a:ea typeface="ヒラギノ角ゴ Pro W3" pitchFamily="124" charset="-128"/>
              </a:rPr>
              <a:t>Uncertainty over the Trump administration’s stance continues to be an overhang on the Mexican peso.</a:t>
            </a:r>
          </a:p>
          <a:p>
            <a:pPr marL="228600" indent="-228600" algn="l">
              <a:spcBef>
                <a:spcPct val="50000"/>
              </a:spcBef>
              <a:buClr>
                <a:srgbClr val="DC241F"/>
              </a:buClr>
              <a:buFont typeface="Wingdings 2" pitchFamily="18" charset="2"/>
              <a:buChar char=""/>
            </a:pPr>
            <a:r>
              <a:rPr lang="en-US" sz="1200" dirty="0" smtClean="0">
                <a:solidFill>
                  <a:srgbClr val="53565A"/>
                </a:solidFill>
                <a:latin typeface="Arial" pitchFamily="34" charset="0"/>
                <a:ea typeface="ヒラギノ角ゴ Pro W3" pitchFamily="124" charset="-128"/>
              </a:rPr>
              <a:t>President Nieto cancelled his meeting with President Trump, likely due to domestic political pressure</a:t>
            </a:r>
          </a:p>
          <a:p>
            <a:pPr marL="228600" indent="-228600" algn="l">
              <a:spcBef>
                <a:spcPct val="50000"/>
              </a:spcBef>
              <a:buClr>
                <a:srgbClr val="DC241F"/>
              </a:buClr>
              <a:buFont typeface="Wingdings 2" pitchFamily="18" charset="2"/>
              <a:buChar char=""/>
            </a:pPr>
            <a:r>
              <a:rPr lang="en-US" sz="1200" dirty="0" smtClean="0">
                <a:solidFill>
                  <a:srgbClr val="53565A"/>
                </a:solidFill>
                <a:latin typeface="Arial" pitchFamily="34" charset="0"/>
                <a:ea typeface="ヒラギノ角ゴ Pro W3" pitchFamily="124" charset="-128"/>
              </a:rPr>
              <a:t>The uncertainty Mexico faces is high and it will be difficult for the peso to have a sustainable rally before NAFTA talks have even started.</a:t>
            </a:r>
          </a:p>
          <a:p>
            <a:pPr marL="228600" indent="-228600" algn="l">
              <a:spcBef>
                <a:spcPct val="50000"/>
              </a:spcBef>
              <a:buClr>
                <a:srgbClr val="DC241F"/>
              </a:buClr>
              <a:buFont typeface="Wingdings 2" pitchFamily="18" charset="2"/>
              <a:buChar char=""/>
            </a:pPr>
            <a:r>
              <a:rPr lang="en-US" sz="1200" dirty="0" smtClean="0">
                <a:solidFill>
                  <a:srgbClr val="53565A"/>
                </a:solidFill>
                <a:latin typeface="Arial" pitchFamily="34" charset="0"/>
                <a:ea typeface="ヒラギノ角ゴ Pro W3" pitchFamily="124" charset="-128"/>
              </a:rPr>
              <a:t>We </a:t>
            </a:r>
            <a:r>
              <a:rPr lang="en-US" sz="1200" dirty="0">
                <a:solidFill>
                  <a:srgbClr val="53565A"/>
                </a:solidFill>
                <a:latin typeface="Arial" pitchFamily="34" charset="0"/>
                <a:ea typeface="ヒラギノ角ゴ Pro W3" pitchFamily="124" charset="-128"/>
              </a:rPr>
              <a:t>forecast </a:t>
            </a:r>
            <a:r>
              <a:rPr lang="en-US" sz="1200" dirty="0" smtClean="0">
                <a:solidFill>
                  <a:srgbClr val="53565A"/>
                </a:solidFill>
                <a:latin typeface="Arial" pitchFamily="34" charset="0"/>
                <a:ea typeface="ヒラギノ角ゴ Pro W3" pitchFamily="124" charset="-128"/>
              </a:rPr>
              <a:t>USD/MXN </a:t>
            </a:r>
            <a:r>
              <a:rPr lang="en-US" sz="1200" dirty="0">
                <a:solidFill>
                  <a:srgbClr val="53565A"/>
                </a:solidFill>
                <a:latin typeface="Arial" pitchFamily="34" charset="0"/>
                <a:ea typeface="ヒラギノ角ゴ Pro W3" pitchFamily="124" charset="-128"/>
              </a:rPr>
              <a:t>at </a:t>
            </a:r>
            <a:r>
              <a:rPr lang="en-US" sz="1200" dirty="0" smtClean="0">
                <a:solidFill>
                  <a:srgbClr val="53565A"/>
                </a:solidFill>
                <a:latin typeface="Arial" pitchFamily="34" charset="0"/>
                <a:ea typeface="ヒラギノ角ゴ Pro W3" pitchFamily="124" charset="-128"/>
              </a:rPr>
              <a:t>22.50 </a:t>
            </a:r>
            <a:r>
              <a:rPr lang="en-US" sz="1200" dirty="0">
                <a:solidFill>
                  <a:srgbClr val="53565A"/>
                </a:solidFill>
                <a:latin typeface="Arial" pitchFamily="34" charset="0"/>
                <a:ea typeface="ヒラギノ角ゴ Pro W3" pitchFamily="124" charset="-128"/>
              </a:rPr>
              <a:t>over 0-3m and </a:t>
            </a:r>
            <a:r>
              <a:rPr lang="en-US" sz="1200" dirty="0" smtClean="0">
                <a:solidFill>
                  <a:srgbClr val="53565A"/>
                </a:solidFill>
                <a:latin typeface="Arial" pitchFamily="34" charset="0"/>
                <a:ea typeface="ヒラギノ角ゴ Pro W3" pitchFamily="124" charset="-128"/>
              </a:rPr>
              <a:t>22.7 </a:t>
            </a:r>
            <a:r>
              <a:rPr lang="en-US" sz="1200" dirty="0">
                <a:solidFill>
                  <a:srgbClr val="53565A"/>
                </a:solidFill>
                <a:latin typeface="Arial" pitchFamily="34" charset="0"/>
                <a:ea typeface="ヒラギノ角ゴ Pro W3" pitchFamily="124" charset="-128"/>
              </a:rPr>
              <a:t>over 6-12m reflecting these complicated dynamics. With no Fed action or ECB news, spot is very likely to drift higher with so much policy divergence already priced in. March ECB critical</a:t>
            </a:r>
            <a:r>
              <a:rPr lang="en-US" sz="1200" dirty="0" smtClean="0">
                <a:solidFill>
                  <a:srgbClr val="53565A"/>
                </a:solidFill>
                <a:latin typeface="Arial" pitchFamily="34" charset="0"/>
                <a:ea typeface="ヒラギノ角ゴ Pro W3" pitchFamily="124" charset="-128"/>
              </a:rPr>
              <a:t>.</a:t>
            </a:r>
          </a:p>
          <a:p>
            <a:pPr marL="228600" indent="-228600" algn="l">
              <a:spcBef>
                <a:spcPct val="50000"/>
              </a:spcBef>
              <a:buClr>
                <a:srgbClr val="DC241F"/>
              </a:buClr>
              <a:buFont typeface="Wingdings 2" pitchFamily="18" charset="2"/>
              <a:buChar char=""/>
            </a:pPr>
            <a:r>
              <a:rPr lang="en-US" sz="1200" dirty="0" smtClean="0">
                <a:solidFill>
                  <a:srgbClr val="53565A"/>
                </a:solidFill>
                <a:latin typeface="Arial" pitchFamily="34" charset="0"/>
                <a:ea typeface="ヒラギノ角ゴ Pro W3" pitchFamily="124" charset="-128"/>
              </a:rPr>
              <a:t>Citi has downgraded Mexico GDP growth forecast for 2017 from 1.8% to 1.2%.</a:t>
            </a:r>
          </a:p>
          <a:p>
            <a:pPr marL="228600" indent="-228600" algn="l">
              <a:spcBef>
                <a:spcPct val="50000"/>
              </a:spcBef>
              <a:buClr>
                <a:srgbClr val="DC241F"/>
              </a:buClr>
              <a:buFont typeface="Wingdings 2" pitchFamily="18" charset="2"/>
              <a:buChar char=""/>
            </a:pPr>
            <a:r>
              <a:rPr lang="en-US" sz="1200" dirty="0" smtClean="0">
                <a:solidFill>
                  <a:srgbClr val="53565A"/>
                </a:solidFill>
                <a:latin typeface="Arial" pitchFamily="34" charset="0"/>
                <a:ea typeface="ヒラギノ角ゴ Pro W3" pitchFamily="124" charset="-128"/>
              </a:rPr>
              <a:t>We now sees inflation closing at 5.2% in 2017.  This along with FX volatility should lead to a more restrictive stance by </a:t>
            </a:r>
            <a:r>
              <a:rPr lang="en-US" sz="1200" dirty="0" err="1" smtClean="0">
                <a:solidFill>
                  <a:srgbClr val="53565A"/>
                </a:solidFill>
                <a:latin typeface="Arial" pitchFamily="34" charset="0"/>
                <a:ea typeface="ヒラギノ角ゴ Pro W3" pitchFamily="124" charset="-128"/>
              </a:rPr>
              <a:t>Banxico</a:t>
            </a:r>
            <a:r>
              <a:rPr lang="en-US" sz="1200" dirty="0" smtClean="0">
                <a:solidFill>
                  <a:srgbClr val="53565A"/>
                </a:solidFill>
                <a:latin typeface="Arial" pitchFamily="34" charset="0"/>
                <a:ea typeface="ヒラギノ角ゴ Pro W3" pitchFamily="124" charset="-128"/>
              </a:rPr>
              <a:t>.</a:t>
            </a:r>
          </a:p>
          <a:p>
            <a:pPr marL="228600" indent="-228600" algn="l">
              <a:spcBef>
                <a:spcPct val="50000"/>
              </a:spcBef>
              <a:buClr>
                <a:srgbClr val="DC241F"/>
              </a:buClr>
              <a:buFont typeface="Wingdings 2" pitchFamily="18" charset="2"/>
              <a:buChar char=""/>
            </a:pPr>
            <a:r>
              <a:rPr lang="en-US" sz="1200" dirty="0" smtClean="0">
                <a:solidFill>
                  <a:srgbClr val="53565A"/>
                </a:solidFill>
                <a:latin typeface="Arial" pitchFamily="34" charset="0"/>
                <a:ea typeface="ヒラギノ角ゴ Pro W3" pitchFamily="124" charset="-128"/>
              </a:rPr>
              <a:t>Citi expects the central bank to hike 50bps in each of the coming two meetings in Q1 and the policy rate to close the year at 7.50% (Currently at 5.75%).</a:t>
            </a:r>
          </a:p>
          <a:p>
            <a:pPr marL="228600" indent="-228600" algn="l">
              <a:spcBef>
                <a:spcPct val="50000"/>
              </a:spcBef>
              <a:buClr>
                <a:srgbClr val="DC241F"/>
              </a:buClr>
              <a:buFont typeface="Wingdings 2" pitchFamily="18" charset="2"/>
              <a:buChar char=""/>
            </a:pPr>
            <a:endParaRPr lang="en-US" sz="1200" dirty="0">
              <a:solidFill>
                <a:srgbClr val="53565A"/>
              </a:solidFill>
              <a:latin typeface="Arial" pitchFamily="34" charset="0"/>
              <a:ea typeface="ヒラギノ角ゴ Pro W3" pitchFamily="124" charset="-128"/>
            </a:endParaRPr>
          </a:p>
          <a:p>
            <a:pPr marL="171450" indent="-171450" algn="l">
              <a:spcBef>
                <a:spcPct val="75000"/>
              </a:spcBef>
              <a:buClr>
                <a:srgbClr val="DC241F"/>
              </a:buClr>
            </a:pPr>
            <a:endParaRPr lang="en-US" b="1" dirty="0">
              <a:solidFill>
                <a:srgbClr val="53565A"/>
              </a:solidFill>
              <a:latin typeface="Arial" pitchFamily="34" charset="0"/>
              <a:ea typeface="ヒラギノ角ゴ Pro W3" pitchFamily="124" charset="-128"/>
            </a:endParaRPr>
          </a:p>
        </p:txBody>
      </p:sp>
      <p:sp>
        <p:nvSpPr>
          <p:cNvPr id="8" name="TextBox 7"/>
          <p:cNvSpPr txBox="1"/>
          <p:nvPr/>
        </p:nvSpPr>
        <p:spPr>
          <a:xfrm>
            <a:off x="3152800" y="6545959"/>
            <a:ext cx="3096430" cy="215444"/>
          </a:xfrm>
          <a:prstGeom prst="rect">
            <a:avLst/>
          </a:prstGeom>
          <a:noFill/>
        </p:spPr>
        <p:txBody>
          <a:bodyPr wrap="square" rtlCol="0">
            <a:spAutoFit/>
          </a:bodyPr>
          <a:lstStyle/>
          <a:p>
            <a:r>
              <a:rPr lang="en-US" sz="800" dirty="0" smtClean="0">
                <a:solidFill>
                  <a:srgbClr val="53565A"/>
                </a:solidFill>
                <a:latin typeface="Arial" pitchFamily="34" charset="0"/>
                <a:ea typeface="ヒラギノ角ゴ Pro W3" pitchFamily="124" charset="-128"/>
              </a:rPr>
              <a:t>*Forecasts as of  January 27, 2017</a:t>
            </a:r>
            <a:endParaRPr lang="en-US" sz="800" dirty="0">
              <a:solidFill>
                <a:srgbClr val="53565A"/>
              </a:solidFill>
              <a:latin typeface="Arial" pitchFamily="34" charset="0"/>
              <a:ea typeface="ヒラギノ角ゴ Pro W3" pitchFamily="124" charset="-128"/>
            </a:endParaRPr>
          </a:p>
        </p:txBody>
      </p:sp>
      <p:sp>
        <p:nvSpPr>
          <p:cNvPr id="9" name="Rectangle 8"/>
          <p:cNvSpPr/>
          <p:nvPr>
            <p:custDataLst>
              <p:tags r:id="rId1"/>
            </p:custDataLst>
          </p:nvPr>
        </p:nvSpPr>
        <p:spPr bwMode="auto">
          <a:xfrm>
            <a:off x="475488" y="6718300"/>
            <a:ext cx="687070" cy="121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algn="l"/>
            <a:r>
              <a:rPr kumimoji="0" lang="en-US" sz="800" i="0" u="none" strike="noStrike" cap="none" normalizeH="0" baseline="0" dirty="0" smtClean="0">
                <a:ln>
                  <a:noFill/>
                </a:ln>
                <a:solidFill>
                  <a:srgbClr val="53565A"/>
                </a:solidFill>
                <a:effectLst/>
                <a:latin typeface="Arial" pitchFamily="34" charset="0"/>
                <a:ea typeface="ヒラギノ角ゴ Pro W3" pitchFamily="124" charset="-128"/>
              </a:rPr>
              <a:t>Market Update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28" y="3989587"/>
            <a:ext cx="8171082" cy="2240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332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504" y="404664"/>
            <a:ext cx="9073008" cy="461665"/>
          </a:xfrm>
          <a:prstGeom prst="rect">
            <a:avLst/>
          </a:prstGeom>
        </p:spPr>
        <p:txBody>
          <a:bodyPr wrap="square">
            <a:spAutoFit/>
          </a:bodyPr>
          <a:lstStyle/>
          <a:p>
            <a:pPr algn="l">
              <a:defRPr/>
            </a:pPr>
            <a:r>
              <a:rPr lang="en-GB" altLang="en-US" sz="2400" dirty="0" smtClean="0">
                <a:solidFill>
                  <a:schemeClr val="bg1"/>
                </a:solidFill>
              </a:rPr>
              <a:t>History Suggest Continued Dollar Appreciation in Current Cycle</a:t>
            </a:r>
            <a:endParaRPr lang="en-US" altLang="en-US" sz="2400" dirty="0">
              <a:solidFill>
                <a:schemeClr val="bg1"/>
              </a:solidFill>
            </a:endParaRPr>
          </a:p>
        </p:txBody>
      </p:sp>
      <p:sp>
        <p:nvSpPr>
          <p:cNvPr id="29" name="MessageBox"/>
          <p:cNvSpPr/>
          <p:nvPr>
            <p:custDataLst>
              <p:tags r:id="rId1"/>
            </p:custDataLst>
          </p:nvPr>
        </p:nvSpPr>
        <p:spPr bwMode="auto">
          <a:xfrm>
            <a:off x="344488" y="1052736"/>
            <a:ext cx="8863197" cy="430887"/>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fontAlgn="base">
              <a:spcBef>
                <a:spcPct val="0"/>
              </a:spcBef>
              <a:spcAft>
                <a:spcPct val="0"/>
              </a:spcAft>
            </a:pPr>
            <a:r>
              <a:rPr lang="en-US" sz="1400" dirty="0">
                <a:solidFill>
                  <a:srgbClr val="00BDF2"/>
                </a:solidFill>
                <a:ea typeface="ヒラギノ角ゴ Pro W3" pitchFamily="124" charset="-128"/>
              </a:rPr>
              <a:t>Since the inception of floating currencies, peak-to-trough cycles in the USD have lasted between 6-9 years. With potentially 2-5 years remaining in current cycle, USD may strengthen by a further 10%-20%</a:t>
            </a:r>
          </a:p>
        </p:txBody>
      </p:sp>
      <p:grpSp>
        <p:nvGrpSpPr>
          <p:cNvPr id="30" name="Group 29"/>
          <p:cNvGrpSpPr/>
          <p:nvPr/>
        </p:nvGrpSpPr>
        <p:grpSpPr>
          <a:xfrm>
            <a:off x="1001503" y="1688704"/>
            <a:ext cx="7496022" cy="4048237"/>
            <a:chOff x="997818" y="1438361"/>
            <a:chExt cx="8120691" cy="4048237"/>
          </a:xfrm>
        </p:grpSpPr>
        <p:sp>
          <p:nvSpPr>
            <p:cNvPr id="31" name="TextBox 30"/>
            <p:cNvSpPr txBox="1"/>
            <p:nvPr/>
          </p:nvSpPr>
          <p:spPr>
            <a:xfrm>
              <a:off x="1163094" y="1438361"/>
              <a:ext cx="6817925" cy="615553"/>
            </a:xfrm>
            <a:prstGeom prst="rect">
              <a:avLst/>
            </a:prstGeom>
            <a:noFill/>
          </p:spPr>
          <p:txBody>
            <a:bodyPr wrap="square" rtlCol="0">
              <a:spAutoFit/>
            </a:bodyPr>
            <a:lstStyle/>
            <a:p>
              <a:pPr algn="ctr" fontAlgn="base">
                <a:spcBef>
                  <a:spcPct val="0"/>
                </a:spcBef>
                <a:spcAft>
                  <a:spcPct val="0"/>
                </a:spcAft>
              </a:pPr>
              <a:r>
                <a:rPr lang="en-US" sz="1400" b="1" dirty="0" smtClean="0">
                  <a:solidFill>
                    <a:srgbClr val="002060"/>
                  </a:solidFill>
                  <a:ea typeface="ヒラギノ角ゴ Pro W3" pitchFamily="124" charset="-128"/>
                </a:rPr>
                <a:t>US Dollar Since 1973</a:t>
              </a:r>
            </a:p>
            <a:p>
              <a:pPr algn="ctr" fontAlgn="base">
                <a:spcBef>
                  <a:spcPct val="0"/>
                </a:spcBef>
                <a:spcAft>
                  <a:spcPct val="0"/>
                </a:spcAft>
              </a:pPr>
              <a:r>
                <a:rPr lang="en-US" sz="1000" dirty="0" smtClean="0">
                  <a:solidFill>
                    <a:srgbClr val="002060"/>
                  </a:solidFill>
                  <a:ea typeface="ヒラギノ角ゴ Pro W3" pitchFamily="124" charset="-128"/>
                </a:rPr>
                <a:t>Federal Reserve US Traded Weighted Real Major Currencies Dollar Index</a:t>
              </a:r>
              <a:br>
                <a:rPr lang="en-US" sz="1000" dirty="0" smtClean="0">
                  <a:solidFill>
                    <a:srgbClr val="002060"/>
                  </a:solidFill>
                  <a:ea typeface="ヒラギノ角ゴ Pro W3" pitchFamily="124" charset="-128"/>
                </a:rPr>
              </a:br>
              <a:r>
                <a:rPr lang="en-US" sz="1000" dirty="0" smtClean="0">
                  <a:solidFill>
                    <a:srgbClr val="002060"/>
                  </a:solidFill>
                  <a:ea typeface="ヒラギノ角ゴ Pro W3" pitchFamily="124" charset="-128"/>
                </a:rPr>
                <a:t>Federal Reserve US Trade Weighted Real Other Important Trading Partners Dollar Index</a:t>
              </a:r>
              <a:endParaRPr lang="en-US" sz="1000" dirty="0">
                <a:solidFill>
                  <a:srgbClr val="002060"/>
                </a:solidFill>
                <a:ea typeface="ヒラギノ角ゴ Pro W3" pitchFamily="124" charset="-128"/>
              </a:endParaRPr>
            </a:p>
          </p:txBody>
        </p:sp>
        <p:cxnSp>
          <p:nvCxnSpPr>
            <p:cNvPr id="32" name="Straight Arrow Connector 31"/>
            <p:cNvCxnSpPr/>
            <p:nvPr/>
          </p:nvCxnSpPr>
          <p:spPr bwMode="auto">
            <a:xfrm flipV="1">
              <a:off x="1831731" y="3168290"/>
              <a:ext cx="922164" cy="1726658"/>
            </a:xfrm>
            <a:prstGeom prst="straightConnector1">
              <a:avLst/>
            </a:prstGeom>
            <a:solidFill>
              <a:schemeClr val="folHlink"/>
            </a:solidFill>
            <a:ln w="19050" cap="flat" cmpd="sng" algn="ctr">
              <a:solidFill>
                <a:srgbClr val="00843D"/>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a:off x="2753895" y="3168290"/>
              <a:ext cx="1415527" cy="2082638"/>
            </a:xfrm>
            <a:prstGeom prst="straightConnector1">
              <a:avLst/>
            </a:prstGeom>
            <a:solidFill>
              <a:schemeClr val="folHlink"/>
            </a:solidFill>
            <a:ln w="19050" cap="flat" cmpd="sng" algn="ctr">
              <a:solidFill>
                <a:srgbClr val="FF0000"/>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flipV="1">
              <a:off x="4228114" y="3835633"/>
              <a:ext cx="997110" cy="1376297"/>
            </a:xfrm>
            <a:prstGeom prst="straightConnector1">
              <a:avLst/>
            </a:prstGeom>
            <a:solidFill>
              <a:schemeClr val="folHlink"/>
            </a:solidFill>
            <a:ln w="19050" cap="flat" cmpd="sng" algn="ctr">
              <a:solidFill>
                <a:srgbClr val="00843D"/>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p:nvPr/>
          </p:nvCxnSpPr>
          <p:spPr bwMode="auto">
            <a:xfrm>
              <a:off x="5225224" y="3835633"/>
              <a:ext cx="1366887" cy="1650965"/>
            </a:xfrm>
            <a:prstGeom prst="straightConnector1">
              <a:avLst/>
            </a:prstGeom>
            <a:solidFill>
              <a:schemeClr val="folHlink"/>
            </a:solidFill>
            <a:ln w="19050" cap="flat" cmpd="sng" algn="ctr">
              <a:solidFill>
                <a:srgbClr val="FF0000"/>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p:nvPr/>
          </p:nvCxnSpPr>
          <p:spPr bwMode="auto">
            <a:xfrm flipV="1">
              <a:off x="6582684" y="4213979"/>
              <a:ext cx="593888" cy="1225484"/>
            </a:xfrm>
            <a:prstGeom prst="straightConnector1">
              <a:avLst/>
            </a:prstGeom>
            <a:solidFill>
              <a:schemeClr val="folHlink"/>
            </a:solidFill>
            <a:ln w="19050" cap="flat" cmpd="sng" algn="ctr">
              <a:solidFill>
                <a:srgbClr val="00843D"/>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997818" y="3053855"/>
              <a:ext cx="1638715" cy="400110"/>
            </a:xfrm>
            <a:prstGeom prst="rect">
              <a:avLst/>
            </a:prstGeom>
            <a:noFill/>
          </p:spPr>
          <p:txBody>
            <a:bodyPr wrap="square" rtlCol="0">
              <a:spAutoFit/>
            </a:bodyPr>
            <a:lstStyle/>
            <a:p>
              <a:pPr algn="ctr" fontAlgn="base">
                <a:spcBef>
                  <a:spcPct val="0"/>
                </a:spcBef>
                <a:spcAft>
                  <a:spcPct val="0"/>
                </a:spcAft>
              </a:pPr>
              <a:r>
                <a:rPr lang="en-US" sz="1000" b="1" dirty="0" smtClean="0">
                  <a:solidFill>
                    <a:srgbClr val="00843D"/>
                  </a:solidFill>
                  <a:ea typeface="ヒラギノ角ゴ Pro W3" pitchFamily="124" charset="-128"/>
                </a:rPr>
                <a:t>6-7 years</a:t>
              </a:r>
            </a:p>
            <a:p>
              <a:pPr algn="ctr" fontAlgn="base">
                <a:spcBef>
                  <a:spcPct val="0"/>
                </a:spcBef>
                <a:spcAft>
                  <a:spcPct val="0"/>
                </a:spcAft>
              </a:pPr>
              <a:r>
                <a:rPr lang="en-US" sz="1000" b="1" dirty="0" smtClean="0">
                  <a:solidFill>
                    <a:srgbClr val="00843D"/>
                  </a:solidFill>
                  <a:ea typeface="ヒラギノ角ゴ Pro W3" pitchFamily="124" charset="-128"/>
                </a:rPr>
                <a:t>+60% (+7.5% ann.)</a:t>
              </a:r>
            </a:p>
          </p:txBody>
        </p:sp>
        <p:sp>
          <p:nvSpPr>
            <p:cNvPr id="38" name="TextBox 37"/>
            <p:cNvSpPr txBox="1"/>
            <p:nvPr/>
          </p:nvSpPr>
          <p:spPr>
            <a:xfrm>
              <a:off x="2753895" y="2968235"/>
              <a:ext cx="1638715" cy="400110"/>
            </a:xfrm>
            <a:prstGeom prst="rect">
              <a:avLst/>
            </a:prstGeom>
            <a:noFill/>
          </p:spPr>
          <p:txBody>
            <a:bodyPr wrap="square" rtlCol="0">
              <a:spAutoFit/>
            </a:bodyPr>
            <a:lstStyle/>
            <a:p>
              <a:pPr algn="ctr" fontAlgn="base">
                <a:spcBef>
                  <a:spcPct val="0"/>
                </a:spcBef>
                <a:spcAft>
                  <a:spcPct val="0"/>
                </a:spcAft>
              </a:pPr>
              <a:r>
                <a:rPr lang="en-US" sz="1000" b="1" dirty="0" smtClean="0">
                  <a:solidFill>
                    <a:srgbClr val="FF0000"/>
                  </a:solidFill>
                  <a:ea typeface="ヒラギノ角ゴ Pro W3" pitchFamily="124" charset="-128"/>
                </a:rPr>
                <a:t>8-9 years</a:t>
              </a:r>
            </a:p>
            <a:p>
              <a:pPr algn="ctr" fontAlgn="base">
                <a:spcBef>
                  <a:spcPct val="0"/>
                </a:spcBef>
                <a:spcAft>
                  <a:spcPct val="0"/>
                </a:spcAft>
              </a:pPr>
              <a:r>
                <a:rPr lang="en-US" sz="1000" b="1" dirty="0" smtClean="0">
                  <a:solidFill>
                    <a:srgbClr val="FF0000"/>
                  </a:solidFill>
                  <a:ea typeface="ヒラギノ角ゴ Pro W3" pitchFamily="124" charset="-128"/>
                </a:rPr>
                <a:t>-40% (-5% ann.)</a:t>
              </a:r>
            </a:p>
          </p:txBody>
        </p:sp>
        <p:sp>
          <p:nvSpPr>
            <p:cNvPr id="39" name="TextBox 38"/>
            <p:cNvSpPr txBox="1"/>
            <p:nvPr/>
          </p:nvSpPr>
          <p:spPr>
            <a:xfrm>
              <a:off x="3732583" y="3295801"/>
              <a:ext cx="1638715" cy="400110"/>
            </a:xfrm>
            <a:prstGeom prst="rect">
              <a:avLst/>
            </a:prstGeom>
            <a:noFill/>
          </p:spPr>
          <p:txBody>
            <a:bodyPr wrap="square" rtlCol="0">
              <a:spAutoFit/>
            </a:bodyPr>
            <a:lstStyle/>
            <a:p>
              <a:pPr algn="ctr" fontAlgn="base">
                <a:spcBef>
                  <a:spcPct val="0"/>
                </a:spcBef>
                <a:spcAft>
                  <a:spcPct val="0"/>
                </a:spcAft>
              </a:pPr>
              <a:r>
                <a:rPr lang="en-US" sz="1000" b="1" dirty="0" smtClean="0">
                  <a:solidFill>
                    <a:srgbClr val="00843D"/>
                  </a:solidFill>
                  <a:ea typeface="ヒラギノ角ゴ Pro W3" pitchFamily="124" charset="-128"/>
                </a:rPr>
                <a:t>6-7 years</a:t>
              </a:r>
            </a:p>
            <a:p>
              <a:pPr algn="ctr" fontAlgn="base">
                <a:spcBef>
                  <a:spcPct val="0"/>
                </a:spcBef>
                <a:spcAft>
                  <a:spcPct val="0"/>
                </a:spcAft>
              </a:pPr>
              <a:r>
                <a:rPr lang="en-US" sz="1000" b="1" dirty="0" smtClean="0">
                  <a:solidFill>
                    <a:srgbClr val="00843D"/>
                  </a:solidFill>
                  <a:ea typeface="ヒラギノ角ゴ Pro W3" pitchFamily="124" charset="-128"/>
                </a:rPr>
                <a:t>+46% (+6% ann.)</a:t>
              </a:r>
            </a:p>
          </p:txBody>
        </p:sp>
        <p:sp>
          <p:nvSpPr>
            <p:cNvPr id="40" name="TextBox 39"/>
            <p:cNvSpPr txBox="1"/>
            <p:nvPr/>
          </p:nvSpPr>
          <p:spPr>
            <a:xfrm>
              <a:off x="5442046" y="3635578"/>
              <a:ext cx="1638715" cy="400110"/>
            </a:xfrm>
            <a:prstGeom prst="rect">
              <a:avLst/>
            </a:prstGeom>
            <a:noFill/>
          </p:spPr>
          <p:txBody>
            <a:bodyPr wrap="square" rtlCol="0">
              <a:spAutoFit/>
            </a:bodyPr>
            <a:lstStyle/>
            <a:p>
              <a:pPr algn="ctr" fontAlgn="base">
                <a:spcBef>
                  <a:spcPct val="0"/>
                </a:spcBef>
                <a:spcAft>
                  <a:spcPct val="0"/>
                </a:spcAft>
              </a:pPr>
              <a:r>
                <a:rPr lang="en-US" sz="1000" b="1" dirty="0" smtClean="0">
                  <a:solidFill>
                    <a:srgbClr val="FF0000"/>
                  </a:solidFill>
                  <a:ea typeface="ヒラギノ角ゴ Pro W3" pitchFamily="124" charset="-128"/>
                </a:rPr>
                <a:t>8-9 years</a:t>
              </a:r>
            </a:p>
            <a:p>
              <a:pPr algn="ctr" fontAlgn="base">
                <a:spcBef>
                  <a:spcPct val="0"/>
                </a:spcBef>
                <a:spcAft>
                  <a:spcPct val="0"/>
                </a:spcAft>
              </a:pPr>
              <a:r>
                <a:rPr lang="en-US" sz="1000" b="1" dirty="0" smtClean="0">
                  <a:solidFill>
                    <a:srgbClr val="FF0000"/>
                  </a:solidFill>
                  <a:ea typeface="ヒラギノ角ゴ Pro W3" pitchFamily="124" charset="-128"/>
                </a:rPr>
                <a:t>-33% (-4% ann.)</a:t>
              </a:r>
            </a:p>
          </p:txBody>
        </p:sp>
        <p:sp>
          <p:nvSpPr>
            <p:cNvPr id="41" name="TextBox 40"/>
            <p:cNvSpPr txBox="1"/>
            <p:nvPr/>
          </p:nvSpPr>
          <p:spPr>
            <a:xfrm>
              <a:off x="6091932" y="2442570"/>
              <a:ext cx="2998208" cy="861774"/>
            </a:xfrm>
            <a:prstGeom prst="rect">
              <a:avLst/>
            </a:prstGeom>
            <a:noFill/>
            <a:ln w="3175">
              <a:solidFill>
                <a:srgbClr val="00843D"/>
              </a:solidFill>
              <a:prstDash val="sysDot"/>
            </a:ln>
          </p:spPr>
          <p:txBody>
            <a:bodyPr wrap="square" rtlCol="0">
              <a:spAutoFit/>
            </a:bodyPr>
            <a:lstStyle/>
            <a:p>
              <a:pPr algn="ctr" fontAlgn="base">
                <a:spcBef>
                  <a:spcPct val="0"/>
                </a:spcBef>
                <a:spcAft>
                  <a:spcPct val="0"/>
                </a:spcAft>
              </a:pPr>
              <a:r>
                <a:rPr lang="en-US" sz="1000" dirty="0">
                  <a:solidFill>
                    <a:srgbClr val="00843D"/>
                  </a:solidFill>
                  <a:ea typeface="ヒラギノ角ゴ Pro W3" pitchFamily="124" charset="-128"/>
                </a:rPr>
                <a:t>Peak-to-trough cycles in the US Major Currency Index have been between 30%-60% and have broadly been matched (with a lag) by moves in the US Other Important Trading Partners Index </a:t>
              </a:r>
              <a:endParaRPr lang="en-US" sz="1000" dirty="0" smtClean="0">
                <a:solidFill>
                  <a:srgbClr val="00843D"/>
                </a:solidFill>
                <a:ea typeface="ヒラギノ角ゴ Pro W3" pitchFamily="124" charset="-128"/>
              </a:endParaRPr>
            </a:p>
          </p:txBody>
        </p:sp>
        <p:sp>
          <p:nvSpPr>
            <p:cNvPr id="42" name="TextBox 41"/>
            <p:cNvSpPr txBox="1"/>
            <p:nvPr/>
          </p:nvSpPr>
          <p:spPr>
            <a:xfrm>
              <a:off x="7208444" y="3688576"/>
              <a:ext cx="1910065" cy="861774"/>
            </a:xfrm>
            <a:prstGeom prst="rect">
              <a:avLst/>
            </a:prstGeom>
            <a:noFill/>
          </p:spPr>
          <p:txBody>
            <a:bodyPr wrap="square" rtlCol="0">
              <a:spAutoFit/>
            </a:bodyPr>
            <a:lstStyle/>
            <a:p>
              <a:pPr algn="ctr" fontAlgn="base">
                <a:spcBef>
                  <a:spcPct val="0"/>
                </a:spcBef>
                <a:spcAft>
                  <a:spcPct val="0"/>
                </a:spcAft>
              </a:pPr>
              <a:r>
                <a:rPr lang="en-US" sz="1000" b="1" dirty="0" smtClean="0">
                  <a:solidFill>
                    <a:srgbClr val="00843D"/>
                  </a:solidFill>
                  <a:ea typeface="ヒラギノ角ゴ Pro W3" pitchFamily="124" charset="-128"/>
                </a:rPr>
                <a:t>Current: 4 years</a:t>
              </a:r>
            </a:p>
            <a:p>
              <a:pPr algn="ctr" fontAlgn="base">
                <a:spcBef>
                  <a:spcPct val="0"/>
                </a:spcBef>
                <a:spcAft>
                  <a:spcPct val="0"/>
                </a:spcAft>
              </a:pPr>
              <a:r>
                <a:rPr lang="en-US" sz="1000" b="1" dirty="0" smtClean="0">
                  <a:solidFill>
                    <a:srgbClr val="002D72"/>
                  </a:solidFill>
                  <a:ea typeface="ヒラギノ角ゴ Pro W3" pitchFamily="124" charset="-128"/>
                </a:rPr>
                <a:t>Major TWI +38% (+9% ann.)</a:t>
              </a:r>
              <a:r>
                <a:rPr lang="en-US" sz="1000" b="1" dirty="0" smtClean="0">
                  <a:solidFill>
                    <a:srgbClr val="00843D"/>
                  </a:solidFill>
                  <a:ea typeface="ヒラギノ角ゴ Pro W3" pitchFamily="124" charset="-128"/>
                </a:rPr>
                <a:t/>
              </a:r>
              <a:br>
                <a:rPr lang="en-US" sz="1000" b="1" dirty="0" smtClean="0">
                  <a:solidFill>
                    <a:srgbClr val="00843D"/>
                  </a:solidFill>
                  <a:ea typeface="ヒラギノ角ゴ Pro W3" pitchFamily="124" charset="-128"/>
                </a:rPr>
              </a:br>
              <a:r>
                <a:rPr lang="en-US" sz="1000" b="1" dirty="0" smtClean="0">
                  <a:solidFill>
                    <a:srgbClr val="00BDF2"/>
                  </a:solidFill>
                  <a:ea typeface="ヒラギノ角ゴ Pro W3" pitchFamily="124" charset="-128"/>
                </a:rPr>
                <a:t>OITP TWI +15% (+4% ann.)</a:t>
              </a:r>
            </a:p>
          </p:txBody>
        </p:sp>
      </p:grpSp>
      <p:sp>
        <p:nvSpPr>
          <p:cNvPr id="43" name="Text Box 16"/>
          <p:cNvSpPr txBox="1">
            <a:spLocks noChangeArrowheads="1"/>
          </p:cNvSpPr>
          <p:nvPr/>
        </p:nvSpPr>
        <p:spPr bwMode="auto">
          <a:xfrm>
            <a:off x="202600" y="6309320"/>
            <a:ext cx="8159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eaLnBrk="0" hangingPunct="0">
              <a:tabLst>
                <a:tab pos="400050" algn="l"/>
              </a:tabLst>
              <a:defRPr sz="1400">
                <a:solidFill>
                  <a:schemeClr val="tx1"/>
                </a:solidFill>
                <a:latin typeface="Arial" pitchFamily="34" charset="0"/>
                <a:ea typeface="ヒラギノ角ゴ Pro W3"/>
                <a:cs typeface="ヒラギノ角ゴ Pro W3"/>
              </a:defRPr>
            </a:lvl1pPr>
            <a:lvl2pPr marL="742950" indent="-285750" eaLnBrk="0" hangingPunct="0">
              <a:tabLst>
                <a:tab pos="400050" algn="l"/>
              </a:tabLst>
              <a:defRPr sz="1400">
                <a:solidFill>
                  <a:schemeClr val="tx1"/>
                </a:solidFill>
                <a:latin typeface="Arial" pitchFamily="34" charset="0"/>
                <a:ea typeface="ヒラギノ角ゴ Pro W3"/>
                <a:cs typeface="ヒラギノ角ゴ Pro W3"/>
              </a:defRPr>
            </a:lvl2pPr>
            <a:lvl3pPr marL="1143000" indent="-228600" eaLnBrk="0" hangingPunct="0">
              <a:tabLst>
                <a:tab pos="400050" algn="l"/>
              </a:tabLst>
              <a:defRPr sz="1400">
                <a:solidFill>
                  <a:schemeClr val="tx1"/>
                </a:solidFill>
                <a:latin typeface="Arial" pitchFamily="34" charset="0"/>
                <a:ea typeface="ヒラギノ角ゴ Pro W3"/>
                <a:cs typeface="ヒラギノ角ゴ Pro W3"/>
              </a:defRPr>
            </a:lvl3pPr>
            <a:lvl4pPr marL="1600200" indent="-228600" eaLnBrk="0" hangingPunct="0">
              <a:tabLst>
                <a:tab pos="400050" algn="l"/>
              </a:tabLst>
              <a:defRPr sz="1400">
                <a:solidFill>
                  <a:schemeClr val="tx1"/>
                </a:solidFill>
                <a:latin typeface="Arial" pitchFamily="34" charset="0"/>
                <a:ea typeface="ヒラギノ角ゴ Pro W3"/>
                <a:cs typeface="ヒラギノ角ゴ Pro W3"/>
              </a:defRPr>
            </a:lvl4pPr>
            <a:lvl5pPr marL="2057400" indent="-228600" eaLnBrk="0" hangingPunct="0">
              <a:tabLst>
                <a:tab pos="400050" algn="l"/>
              </a:tabLst>
              <a:defRPr sz="1400">
                <a:solidFill>
                  <a:schemeClr val="tx1"/>
                </a:solidFill>
                <a:latin typeface="Arial" pitchFamily="34" charset="0"/>
                <a:ea typeface="ヒラギノ角ゴ Pro W3"/>
                <a:cs typeface="ヒラギノ角ゴ Pro W3"/>
              </a:defRPr>
            </a:lvl5pPr>
            <a:lvl6pPr marL="2514600" indent="-228600" algn="ctr" eaLnBrk="0" fontAlgn="base" hangingPunct="0">
              <a:spcBef>
                <a:spcPct val="0"/>
              </a:spcBef>
              <a:spcAft>
                <a:spcPct val="0"/>
              </a:spcAft>
              <a:tabLst>
                <a:tab pos="400050" algn="l"/>
              </a:tabLst>
              <a:defRPr sz="1400">
                <a:solidFill>
                  <a:schemeClr val="tx1"/>
                </a:solidFill>
                <a:latin typeface="Arial" pitchFamily="34" charset="0"/>
                <a:ea typeface="ヒラギノ角ゴ Pro W3"/>
                <a:cs typeface="ヒラギノ角ゴ Pro W3"/>
              </a:defRPr>
            </a:lvl6pPr>
            <a:lvl7pPr marL="2971800" indent="-228600" algn="ctr" eaLnBrk="0" fontAlgn="base" hangingPunct="0">
              <a:spcBef>
                <a:spcPct val="0"/>
              </a:spcBef>
              <a:spcAft>
                <a:spcPct val="0"/>
              </a:spcAft>
              <a:tabLst>
                <a:tab pos="400050" algn="l"/>
              </a:tabLst>
              <a:defRPr sz="1400">
                <a:solidFill>
                  <a:schemeClr val="tx1"/>
                </a:solidFill>
                <a:latin typeface="Arial" pitchFamily="34" charset="0"/>
                <a:ea typeface="ヒラギノ角ゴ Pro W3"/>
                <a:cs typeface="ヒラギノ角ゴ Pro W3"/>
              </a:defRPr>
            </a:lvl7pPr>
            <a:lvl8pPr marL="3429000" indent="-228600" algn="ctr" eaLnBrk="0" fontAlgn="base" hangingPunct="0">
              <a:spcBef>
                <a:spcPct val="0"/>
              </a:spcBef>
              <a:spcAft>
                <a:spcPct val="0"/>
              </a:spcAft>
              <a:tabLst>
                <a:tab pos="400050" algn="l"/>
              </a:tabLst>
              <a:defRPr sz="1400">
                <a:solidFill>
                  <a:schemeClr val="tx1"/>
                </a:solidFill>
                <a:latin typeface="Arial" pitchFamily="34" charset="0"/>
                <a:ea typeface="ヒラギノ角ゴ Pro W3"/>
                <a:cs typeface="ヒラギノ角ゴ Pro W3"/>
              </a:defRPr>
            </a:lvl8pPr>
            <a:lvl9pPr marL="3886200" indent="-228600" algn="ctr" eaLnBrk="0" fontAlgn="base" hangingPunct="0">
              <a:spcBef>
                <a:spcPct val="0"/>
              </a:spcBef>
              <a:spcAft>
                <a:spcPct val="0"/>
              </a:spcAft>
              <a:tabLst>
                <a:tab pos="400050" algn="l"/>
              </a:tabLst>
              <a:defRPr sz="1400">
                <a:solidFill>
                  <a:schemeClr val="tx1"/>
                </a:solidFill>
                <a:latin typeface="Arial" pitchFamily="34" charset="0"/>
                <a:ea typeface="ヒラギノ角ゴ Pro W3"/>
                <a:cs typeface="ヒラギノ角ゴ Pro W3"/>
              </a:defRPr>
            </a:lvl9pPr>
          </a:lstStyle>
          <a:p>
            <a:pPr eaLnBrk="1" fontAlgn="base" hangingPunct="1">
              <a:spcBef>
                <a:spcPct val="0"/>
              </a:spcBef>
              <a:spcAft>
                <a:spcPct val="0"/>
              </a:spcAft>
            </a:pPr>
            <a:r>
              <a:rPr lang="en-US" sz="800" b="1" dirty="0">
                <a:solidFill>
                  <a:srgbClr val="53565A"/>
                </a:solidFill>
              </a:rPr>
              <a:t>Source</a:t>
            </a:r>
            <a:r>
              <a:rPr lang="en-US" sz="800" b="1" dirty="0" smtClean="0">
                <a:solidFill>
                  <a:srgbClr val="53565A"/>
                </a:solidFill>
              </a:rPr>
              <a:t>: Bloomberg, January 31, 2016    OITP </a:t>
            </a:r>
            <a:r>
              <a:rPr lang="en-US" sz="800" b="1" dirty="0">
                <a:solidFill>
                  <a:srgbClr val="53565A"/>
                </a:solidFill>
              </a:rPr>
              <a:t>index weightings Mexico (21%), China (37%), Taiwan (4%), Korea (7%), Singapore (3%), Hong Kong (2%), Malaysia (3%), Brazil (4%), Thailand (2%), Philippines (1%), Indonesia (2%), India (3%), Israel (2%), Saudi Arabia (2%), Russia (2%), Argentina (1%), Venezuela (1%), Chile (2%), Colombia (1</a:t>
            </a:r>
            <a:r>
              <a:rPr lang="en-US" sz="800" b="1" dirty="0" smtClean="0">
                <a:solidFill>
                  <a:srgbClr val="53565A"/>
                </a:solidFill>
              </a:rPr>
              <a:t>%)</a:t>
            </a:r>
          </a:p>
        </p:txBody>
      </p:sp>
      <p:graphicFrame>
        <p:nvGraphicFramePr>
          <p:cNvPr id="44" name="Chart 43"/>
          <p:cNvGraphicFramePr>
            <a:graphicFrameLocks/>
          </p:cNvGraphicFramePr>
          <p:nvPr>
            <p:extLst>
              <p:ext uri="{D42A27DB-BD31-4B8C-83A1-F6EECF244321}">
                <p14:modId xmlns:p14="http://schemas.microsoft.com/office/powerpoint/2010/main" val="876415884"/>
              </p:ext>
            </p:extLst>
          </p:nvPr>
        </p:nvGraphicFramePr>
        <p:xfrm>
          <a:off x="488504" y="2406922"/>
          <a:ext cx="7005711"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6468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ctionDivider"/>
          <p:cNvSpPr txBox="1">
            <a:spLocks noChangeArrowheads="1"/>
          </p:cNvSpPr>
          <p:nvPr>
            <p:custDataLst>
              <p:tags r:id="rId2"/>
            </p:custDataLst>
          </p:nvPr>
        </p:nvSpPr>
        <p:spPr bwMode="gray">
          <a:xfrm>
            <a:off x="152400" y="2631759"/>
            <a:ext cx="9601200" cy="492443"/>
          </a:xfrm>
          <a:prstGeom prst="rect">
            <a:avLst/>
          </a:prstGeom>
          <a:solidFill>
            <a:srgbClr val="FFFFFF"/>
          </a:solidFill>
          <a:ln w="12700">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ヒラギノ角ゴ Pro W3"/>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ヒラギノ角ゴ Pro W3"/>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ヒラギノ角ゴ Pro W3"/>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ヒラギノ角ゴ Pro W3"/>
                <a:cs typeface="Geneva" pitchFamily="34" charset="0"/>
              </a:defRPr>
            </a:lvl5pPr>
            <a:lvl6pPr marL="4572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002D72"/>
                </a:solidFill>
                <a:effectLst/>
                <a:uLnTx/>
                <a:uFillTx/>
                <a:latin typeface="Arial"/>
              </a:rPr>
              <a:t>3. </a:t>
            </a:r>
            <a:r>
              <a:rPr kumimoji="0" lang="en-US" sz="3200" b="0" i="0" u="none" strike="noStrike" kern="0" cap="none" spc="0" normalizeH="0" baseline="0" noProof="0" dirty="0" err="1" smtClean="0">
                <a:ln>
                  <a:noFill/>
                </a:ln>
                <a:solidFill>
                  <a:srgbClr val="002D72"/>
                </a:solidFill>
                <a:effectLst/>
                <a:uLnTx/>
                <a:uFillTx/>
                <a:latin typeface="Arial"/>
              </a:rPr>
              <a:t>CitiFX</a:t>
            </a:r>
            <a:r>
              <a:rPr kumimoji="0" lang="en-US" sz="3200" b="0" i="0" u="none" strike="noStrike" kern="0" cap="none" spc="0" normalizeH="0" baseline="0" noProof="0" dirty="0" smtClean="0">
                <a:ln>
                  <a:noFill/>
                </a:ln>
                <a:solidFill>
                  <a:srgbClr val="002D72"/>
                </a:solidFill>
                <a:effectLst/>
                <a:uLnTx/>
                <a:uFillTx/>
                <a:latin typeface="Arial"/>
              </a:rPr>
              <a:t> Risk Management</a:t>
            </a:r>
            <a:endParaRPr kumimoji="0" lang="en-GB" sz="3200" b="0" i="0" u="none" strike="noStrike" kern="0" cap="none" spc="0" normalizeH="0" baseline="0" noProof="0" dirty="0" smtClean="0">
              <a:ln>
                <a:noFill/>
              </a:ln>
              <a:solidFill>
                <a:srgbClr val="002D72"/>
              </a:solidFill>
              <a:effectLst/>
              <a:uLnTx/>
              <a:uFillTx/>
              <a:latin typeface="Arial"/>
            </a:endParaRPr>
          </a:p>
        </p:txBody>
      </p:sp>
    </p:spTree>
    <p:custDataLst>
      <p:tags r:id="rId1"/>
    </p:custDataLst>
    <p:extLst>
      <p:ext uri="{BB962C8B-B14F-4D97-AF65-F5344CB8AC3E}">
        <p14:creationId xmlns:p14="http://schemas.microsoft.com/office/powerpoint/2010/main" val="1796302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52400" y="1556792"/>
            <a:ext cx="8845550" cy="4690024"/>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marL="228600" indent="-228600" algn="l" rtl="0" fontAlgn="base">
              <a:spcBef>
                <a:spcPct val="75000"/>
              </a:spcBef>
              <a:spcAft>
                <a:spcPct val="0"/>
              </a:spcAft>
              <a:buClr>
                <a:srgbClr val="DC241F"/>
              </a:buClr>
              <a:buFont typeface="Wingdings 2" pitchFamily="18" charset="2"/>
              <a:buChar char=""/>
              <a:defRPr sz="1400">
                <a:solidFill>
                  <a:schemeClr val="tx1"/>
                </a:solidFill>
                <a:latin typeface="+mn-lt"/>
                <a:ea typeface="+mn-ea"/>
                <a:cs typeface="+mn-cs"/>
              </a:defRPr>
            </a:lvl1pPr>
            <a:lvl2pPr marL="455613" indent="-225425" algn="l" rtl="0" fontAlgn="base">
              <a:spcBef>
                <a:spcPct val="25000"/>
              </a:spcBef>
              <a:spcAft>
                <a:spcPct val="0"/>
              </a:spcAft>
              <a:buClr>
                <a:srgbClr val="DC241F"/>
              </a:buClr>
              <a:buFont typeface="Arial" charset="0"/>
              <a:buChar char="–"/>
              <a:defRPr sz="1400">
                <a:solidFill>
                  <a:schemeClr val="tx1"/>
                </a:solidFill>
                <a:latin typeface="+mn-lt"/>
              </a:defRPr>
            </a:lvl2pPr>
            <a:lvl3pPr marL="684213" indent="-227013" algn="l" rtl="0" fontAlgn="base">
              <a:spcBef>
                <a:spcPct val="25000"/>
              </a:spcBef>
              <a:spcAft>
                <a:spcPct val="0"/>
              </a:spcAft>
              <a:buClr>
                <a:srgbClr val="DC241F"/>
              </a:buClr>
              <a:buSzPct val="90000"/>
              <a:buFont typeface="Wingdings" pitchFamily="2" charset="2"/>
              <a:buChar char="§"/>
              <a:defRPr sz="1400">
                <a:solidFill>
                  <a:schemeClr val="tx1"/>
                </a:solidFill>
                <a:latin typeface="+mn-lt"/>
              </a:defRPr>
            </a:lvl3pPr>
            <a:lvl4pPr marL="912813" indent="-227013" algn="l" rtl="0" fontAlgn="base">
              <a:spcBef>
                <a:spcPct val="25000"/>
              </a:spcBef>
              <a:spcAft>
                <a:spcPct val="0"/>
              </a:spcAft>
              <a:buClr>
                <a:srgbClr val="DC241F"/>
              </a:buClr>
              <a:buFont typeface="Wingdings 2" pitchFamily="18" charset="2"/>
              <a:buChar char=""/>
              <a:defRPr sz="1400">
                <a:solidFill>
                  <a:schemeClr val="tx1"/>
                </a:solidFill>
                <a:latin typeface="+mn-lt"/>
              </a:defRPr>
            </a:lvl4pPr>
            <a:lvl5pPr marL="1141413" indent="-227013" algn="l" rtl="0" fontAlgn="base">
              <a:spcBef>
                <a:spcPct val="25000"/>
              </a:spcBef>
              <a:spcAft>
                <a:spcPct val="0"/>
              </a:spcAft>
              <a:buClr>
                <a:srgbClr val="DC241F"/>
              </a:buClr>
              <a:buFont typeface="Arial" charset="0"/>
              <a:buChar char="–"/>
              <a:defRPr sz="1400">
                <a:solidFill>
                  <a:schemeClr val="tx1"/>
                </a:solidFill>
                <a:latin typeface="+mn-lt"/>
              </a:defRPr>
            </a:lvl5pPr>
            <a:lvl6pPr marL="1598613" indent="-227013" algn="l" rtl="0" fontAlgn="base">
              <a:spcBef>
                <a:spcPct val="25000"/>
              </a:spcBef>
              <a:spcAft>
                <a:spcPct val="0"/>
              </a:spcAft>
              <a:buClr>
                <a:srgbClr val="DC241F"/>
              </a:buClr>
              <a:buFont typeface="Arial" charset="0"/>
              <a:buChar char="–"/>
              <a:defRPr sz="1400">
                <a:solidFill>
                  <a:schemeClr val="tx1"/>
                </a:solidFill>
                <a:latin typeface="+mn-lt"/>
              </a:defRPr>
            </a:lvl6pPr>
            <a:lvl7pPr marL="2055813" indent="-227013" algn="l" rtl="0" fontAlgn="base">
              <a:spcBef>
                <a:spcPct val="25000"/>
              </a:spcBef>
              <a:spcAft>
                <a:spcPct val="0"/>
              </a:spcAft>
              <a:buClr>
                <a:srgbClr val="DC241F"/>
              </a:buClr>
              <a:buFont typeface="Arial" charset="0"/>
              <a:buChar char="–"/>
              <a:defRPr sz="1400">
                <a:solidFill>
                  <a:schemeClr val="tx1"/>
                </a:solidFill>
                <a:latin typeface="+mn-lt"/>
              </a:defRPr>
            </a:lvl7pPr>
            <a:lvl8pPr marL="2513013" indent="-227013" algn="l" rtl="0" fontAlgn="base">
              <a:spcBef>
                <a:spcPct val="25000"/>
              </a:spcBef>
              <a:spcAft>
                <a:spcPct val="0"/>
              </a:spcAft>
              <a:buClr>
                <a:srgbClr val="DC241F"/>
              </a:buClr>
              <a:buFont typeface="Arial" charset="0"/>
              <a:buChar char="–"/>
              <a:defRPr sz="1400">
                <a:solidFill>
                  <a:schemeClr val="tx1"/>
                </a:solidFill>
                <a:latin typeface="+mn-lt"/>
              </a:defRPr>
            </a:lvl8pPr>
            <a:lvl9pPr marL="2970213" indent="-227013" algn="l" rtl="0" fontAlgn="base">
              <a:spcBef>
                <a:spcPct val="25000"/>
              </a:spcBef>
              <a:spcAft>
                <a:spcPct val="0"/>
              </a:spcAft>
              <a:buClr>
                <a:srgbClr val="DC241F"/>
              </a:buClr>
              <a:buFont typeface="Arial" charset="0"/>
              <a:buChar char="–"/>
              <a:defRPr sz="1400">
                <a:solidFill>
                  <a:schemeClr val="tx1"/>
                </a:solidFill>
                <a:latin typeface="+mn-lt"/>
              </a:defRPr>
            </a:lvl9pPr>
          </a:lstStyle>
          <a:p>
            <a:pPr marL="171450" lvl="1">
              <a:spcBef>
                <a:spcPct val="75000"/>
              </a:spcBef>
              <a:buFont typeface="Symbol" pitchFamily="18" charset="2"/>
              <a:buChar char="·"/>
            </a:pPr>
            <a:r>
              <a:rPr lang="en-US" sz="1200" dirty="0">
                <a:solidFill>
                  <a:srgbClr val="53565A"/>
                </a:solidFill>
                <a:latin typeface="Arial" pitchFamily="34" charset="0"/>
                <a:ea typeface="ヒラギノ角ゴ Pro W3" pitchFamily="124" charset="-128"/>
              </a:rPr>
              <a:t>The FX risk that a corporation faces is always defined with respect to its functional currency </a:t>
            </a:r>
          </a:p>
          <a:p>
            <a:pPr marL="171450" lvl="1">
              <a:spcBef>
                <a:spcPct val="75000"/>
              </a:spcBef>
              <a:buFont typeface="Symbol" pitchFamily="18" charset="2"/>
              <a:buChar char="·"/>
            </a:pPr>
            <a:r>
              <a:rPr lang="en-US" sz="1200" dirty="0">
                <a:solidFill>
                  <a:srgbClr val="53565A"/>
                </a:solidFill>
                <a:latin typeface="Arial" pitchFamily="34" charset="0"/>
                <a:ea typeface="ヒラギノ角ゴ Pro W3" pitchFamily="124" charset="-128"/>
              </a:rPr>
              <a:t>For multinational corporations, FX exposure identification is a two-step process</a:t>
            </a:r>
          </a:p>
          <a:p>
            <a:pPr lvl="1"/>
            <a:r>
              <a:rPr lang="en-US" sz="1200" b="1" dirty="0">
                <a:solidFill>
                  <a:schemeClr val="accent6"/>
                </a:solidFill>
                <a:latin typeface="Arial" pitchFamily="34" charset="0"/>
                <a:ea typeface="ヒラギノ角ゴ Pro W3" pitchFamily="124" charset="-128"/>
              </a:rPr>
              <a:t>Transactional Exposures</a:t>
            </a:r>
          </a:p>
          <a:p>
            <a:pPr lvl="2"/>
            <a:r>
              <a:rPr lang="en-US" sz="1200" dirty="0">
                <a:solidFill>
                  <a:srgbClr val="53565A"/>
                </a:solidFill>
                <a:latin typeface="Arial" pitchFamily="34" charset="0"/>
                <a:ea typeface="ヒラギノ角ゴ Pro W3" pitchFamily="124" charset="-128"/>
              </a:rPr>
              <a:t>Non-functional currency denominated transactions  which may include: forecasted revenues and expenses; forecasted and existing foreign-currency-denominated assets and liabilities, i.e. payables and receivables, and lending and borrowing activities.  </a:t>
            </a:r>
          </a:p>
          <a:p>
            <a:pPr lvl="2"/>
            <a:r>
              <a:rPr lang="en-US" sz="1200" dirty="0">
                <a:solidFill>
                  <a:srgbClr val="53565A"/>
                </a:solidFill>
                <a:latin typeface="Arial" pitchFamily="34" charset="0"/>
                <a:ea typeface="ヒラギノ角ゴ Pro W3" pitchFamily="124" charset="-128"/>
              </a:rPr>
              <a:t>Changes in exchange rates will have an impact on cash flows and on the earnings of the entity that owns the exposures.  These transactions may include both third-party and inter-company exposures. </a:t>
            </a:r>
          </a:p>
          <a:p>
            <a:pPr lvl="1"/>
            <a:r>
              <a:rPr lang="en-US" sz="1200" b="1" dirty="0">
                <a:solidFill>
                  <a:schemeClr val="accent6"/>
                </a:solidFill>
                <a:latin typeface="Arial" pitchFamily="34" charset="0"/>
                <a:ea typeface="ヒラギノ角ゴ Pro W3" pitchFamily="124" charset="-128"/>
              </a:rPr>
              <a:t>Translation Exposures </a:t>
            </a:r>
          </a:p>
          <a:p>
            <a:pPr lvl="2"/>
            <a:r>
              <a:rPr lang="en-US" sz="1200" dirty="0">
                <a:solidFill>
                  <a:srgbClr val="53565A"/>
                </a:solidFill>
                <a:latin typeface="Arial" pitchFamily="34" charset="0"/>
                <a:ea typeface="ヒラギノ角ゴ Pro W3" pitchFamily="124" charset="-128"/>
              </a:rPr>
              <a:t>For purposes of consolidating financial results for reporting purposes, the income statements and balance sheets of foreign subsidiaries are translated to the parent company’s reporting currency at the current exchange rate.   </a:t>
            </a:r>
          </a:p>
          <a:p>
            <a:pPr lvl="2"/>
            <a:r>
              <a:rPr lang="en-US" sz="1200" dirty="0">
                <a:solidFill>
                  <a:srgbClr val="53565A"/>
                </a:solidFill>
                <a:latin typeface="Arial" pitchFamily="34" charset="0"/>
                <a:ea typeface="ヒラギノ角ゴ Pro W3" pitchFamily="124" charset="-128"/>
              </a:rPr>
              <a:t>Changes in exchange rates will have an impact on the following:</a:t>
            </a:r>
          </a:p>
          <a:p>
            <a:pPr lvl="3"/>
            <a:r>
              <a:rPr lang="en-US" sz="1200" dirty="0">
                <a:solidFill>
                  <a:srgbClr val="53565A"/>
                </a:solidFill>
                <a:latin typeface="Arial" pitchFamily="34" charset="0"/>
                <a:ea typeface="ヒラギノ角ゴ Pro W3" pitchFamily="124" charset="-128"/>
              </a:rPr>
              <a:t>The value of the parent company’s consolidated net investment position in its foreign operations, with translation gains and losses recorded in the Currency Translation Account (CTA) as part of equity</a:t>
            </a:r>
          </a:p>
          <a:p>
            <a:pPr lvl="3"/>
            <a:r>
              <a:rPr lang="en-US" sz="1200" dirty="0">
                <a:solidFill>
                  <a:srgbClr val="53565A"/>
                </a:solidFill>
                <a:latin typeface="Arial" pitchFamily="34" charset="0"/>
                <a:ea typeface="ヒラギノ角ゴ Pro W3" pitchFamily="124" charset="-128"/>
              </a:rPr>
              <a:t>The value of translated earnings of foreign subsidiaries in consolidation</a:t>
            </a:r>
          </a:p>
          <a:p>
            <a:pPr marL="171450" lvl="1">
              <a:spcBef>
                <a:spcPct val="75000"/>
              </a:spcBef>
              <a:buFont typeface="Symbol" pitchFamily="18" charset="2"/>
              <a:buChar char="·"/>
            </a:pPr>
            <a:r>
              <a:rPr lang="en-US" sz="1200" dirty="0">
                <a:solidFill>
                  <a:srgbClr val="53565A"/>
                </a:solidFill>
                <a:latin typeface="Arial" pitchFamily="34" charset="0"/>
                <a:ea typeface="ヒラギノ角ゴ Pro W3" pitchFamily="124" charset="-128"/>
              </a:rPr>
              <a:t>Once exposures are identified, organize them by exposure type and currency pair </a:t>
            </a:r>
          </a:p>
          <a:p>
            <a:pPr lvl="1"/>
            <a:r>
              <a:rPr lang="en-US" sz="1200" dirty="0">
                <a:solidFill>
                  <a:srgbClr val="53565A"/>
                </a:solidFill>
                <a:latin typeface="Arial" pitchFamily="34" charset="0"/>
                <a:ea typeface="ヒラギノ角ゴ Pro W3" pitchFamily="124" charset="-128"/>
              </a:rPr>
              <a:t>Each exposure type should have its own forecast</a:t>
            </a:r>
          </a:p>
          <a:p>
            <a:pPr marL="171450" lvl="1">
              <a:spcBef>
                <a:spcPct val="75000"/>
              </a:spcBef>
              <a:buFont typeface="Symbol" pitchFamily="18" charset="2"/>
              <a:buChar char="·"/>
            </a:pPr>
            <a:r>
              <a:rPr lang="en-US" sz="1200" dirty="0">
                <a:solidFill>
                  <a:srgbClr val="53565A"/>
                </a:solidFill>
                <a:latin typeface="Arial" pitchFamily="34" charset="0"/>
                <a:ea typeface="ヒラギノ角ゴ Pro W3" pitchFamily="124" charset="-128"/>
              </a:rPr>
              <a:t>Afterwards, an essential step is quantifying the amount of risk the company’s has from these different FX exposures</a:t>
            </a:r>
          </a:p>
          <a:p>
            <a:pPr lvl="1">
              <a:spcBef>
                <a:spcPct val="75000"/>
              </a:spcBef>
              <a:buFont typeface="Wingdings 2" pitchFamily="18" charset="2"/>
              <a:buChar char="¡"/>
            </a:pPr>
            <a:endParaRPr lang="en-US" sz="1200" kern="0" dirty="0" smtClean="0">
              <a:cs typeface="Times New Roman" pitchFamily="18" charset="0"/>
            </a:endParaRPr>
          </a:p>
          <a:p>
            <a:pPr lvl="1">
              <a:spcBef>
                <a:spcPct val="75000"/>
              </a:spcBef>
              <a:buFont typeface="Wingdings 2" pitchFamily="18" charset="2"/>
              <a:buChar char="¡"/>
            </a:pPr>
            <a:endParaRPr lang="en-US" sz="1200" kern="0" dirty="0" smtClean="0">
              <a:cs typeface="Times New Roman" pitchFamily="18" charset="0"/>
            </a:endParaRPr>
          </a:p>
        </p:txBody>
      </p:sp>
      <p:sp>
        <p:nvSpPr>
          <p:cNvPr id="3" name="Rectangle 2"/>
          <p:cNvSpPr/>
          <p:nvPr/>
        </p:nvSpPr>
        <p:spPr bwMode="gray">
          <a:xfrm>
            <a:off x="0" y="5881056"/>
            <a:ext cx="9906000" cy="365760"/>
          </a:xfrm>
          <a:prstGeom prst="rect">
            <a:avLst/>
          </a:prstGeom>
          <a:solidFill>
            <a:srgbClr val="CB6015">
              <a:alpha val="25000"/>
            </a:srgbClr>
          </a:solidFill>
          <a:ln w="6350" cap="flat" cmpd="sng" algn="ctr">
            <a:noFill/>
            <a:prstDash val="solid"/>
            <a:round/>
            <a:headEnd type="none" w="med" len="med"/>
            <a:tailEnd type="none" w="med" len="med"/>
          </a:ln>
          <a:effectLst/>
          <a:extLst/>
        </p:spPr>
        <p:txBody>
          <a:bodyPr vert="horz" wrap="square" lIns="182880" tIns="45720" rIns="182880" bIns="45720" numCol="1" rtlCol="0" anchor="ctr" anchorCtr="0" compatLnSpc="1">
            <a:prstTxWarp prst="textNoShape">
              <a:avLst/>
            </a:prstTxWarp>
          </a:bodyPr>
          <a:lstStyle/>
          <a:p>
            <a:r>
              <a:rPr lang="en-US" sz="1200" dirty="0" smtClean="0">
                <a:solidFill>
                  <a:schemeClr val="accent6"/>
                </a:solidFill>
                <a:cs typeface="Arial" panose="020B0604020202020204" pitchFamily="34" charset="0"/>
              </a:rPr>
              <a:t>In addition to identifying the exposures, specify over what period of time that risk would be evaluated and hedged</a:t>
            </a:r>
            <a:endParaRPr lang="en-US" sz="1200" dirty="0">
              <a:solidFill>
                <a:schemeClr val="accent6"/>
              </a:solidFill>
              <a:cs typeface="Arial" panose="020B0604020202020204" pitchFamily="34" charset="0"/>
            </a:endParaRPr>
          </a:p>
        </p:txBody>
      </p:sp>
      <p:sp>
        <p:nvSpPr>
          <p:cNvPr id="4" name="Rectangle 3"/>
          <p:cNvSpPr/>
          <p:nvPr/>
        </p:nvSpPr>
        <p:spPr>
          <a:xfrm>
            <a:off x="488504" y="404664"/>
            <a:ext cx="4824536" cy="461665"/>
          </a:xfrm>
          <a:prstGeom prst="rect">
            <a:avLst/>
          </a:prstGeom>
        </p:spPr>
        <p:txBody>
          <a:bodyPr wrap="square">
            <a:spAutoFit/>
          </a:bodyPr>
          <a:lstStyle/>
          <a:p>
            <a:pPr algn="l">
              <a:defRPr/>
            </a:pPr>
            <a:r>
              <a:rPr lang="en-GB" altLang="en-US" sz="2400" dirty="0" smtClean="0">
                <a:solidFill>
                  <a:schemeClr val="bg1"/>
                </a:solidFill>
              </a:rPr>
              <a:t>Defining the FX Exposure</a:t>
            </a:r>
          </a:p>
        </p:txBody>
      </p:sp>
      <p:sp>
        <p:nvSpPr>
          <p:cNvPr id="6" name="MessageBox"/>
          <p:cNvSpPr>
            <a:spLocks noChangeArrowheads="1"/>
          </p:cNvSpPr>
          <p:nvPr>
            <p:custDataLst>
              <p:tags r:id="rId1"/>
            </p:custDataLst>
          </p:nvPr>
        </p:nvSpPr>
        <p:spPr bwMode="gray">
          <a:xfrm>
            <a:off x="180873" y="1166268"/>
            <a:ext cx="8863013" cy="21589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a:r>
              <a:rPr lang="en-US" b="1" dirty="0" smtClean="0">
                <a:solidFill>
                  <a:schemeClr val="accent6"/>
                </a:solidFill>
              </a:rPr>
              <a:t>For multinational corporations, there are two types of FX exposures</a:t>
            </a:r>
            <a:endParaRPr lang="en-US" b="1" dirty="0">
              <a:solidFill>
                <a:schemeClr val="accent6"/>
              </a:solidFill>
            </a:endParaRPr>
          </a:p>
        </p:txBody>
      </p:sp>
    </p:spTree>
    <p:extLst>
      <p:ext uri="{BB962C8B-B14F-4D97-AF65-F5344CB8AC3E}">
        <p14:creationId xmlns:p14="http://schemas.microsoft.com/office/powerpoint/2010/main" val="41092543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YOUT" val="ppLayoutTitle"/>
</p:tagLst>
</file>

<file path=ppt/tags/tag10.xml><?xml version="1.0" encoding="utf-8"?>
<p:tagLst xmlns:a="http://schemas.openxmlformats.org/drawingml/2006/main" xmlns:r="http://schemas.openxmlformats.org/officeDocument/2006/relationships" xmlns:p="http://schemas.openxmlformats.org/presentationml/2006/main">
  <p:tag name="SSB" val="SectionTitle"/>
</p:tagLst>
</file>

<file path=ppt/tags/tag11.xml><?xml version="1.0" encoding="utf-8"?>
<p:tagLst xmlns:a="http://schemas.openxmlformats.org/drawingml/2006/main" xmlns:r="http://schemas.openxmlformats.org/officeDocument/2006/relationships" xmlns:p="http://schemas.openxmlformats.org/presentationml/2006/main">
  <p:tag name="SSB" val="txtPageMessage"/>
</p:tagLst>
</file>

<file path=ppt/tags/tag12.xml><?xml version="1.0" encoding="utf-8"?>
<p:tagLst xmlns:a="http://schemas.openxmlformats.org/drawingml/2006/main" xmlns:r="http://schemas.openxmlformats.org/officeDocument/2006/relationships" xmlns:p="http://schemas.openxmlformats.org/presentationml/2006/main">
  <p:tag name="LAYOUT" val="ppLayoutTitle"/>
</p:tagLst>
</file>

<file path=ppt/tags/tag13.xml><?xml version="1.0" encoding="utf-8"?>
<p:tagLst xmlns:a="http://schemas.openxmlformats.org/drawingml/2006/main" xmlns:r="http://schemas.openxmlformats.org/officeDocument/2006/relationships" xmlns:p="http://schemas.openxmlformats.org/presentationml/2006/main">
  <p:tag name="SSB" val="SectionDivider"/>
</p:tagLst>
</file>

<file path=ppt/tags/tag14.xml><?xml version="1.0" encoding="utf-8"?>
<p:tagLst xmlns:a="http://schemas.openxmlformats.org/drawingml/2006/main" xmlns:r="http://schemas.openxmlformats.org/officeDocument/2006/relationships" xmlns:p="http://schemas.openxmlformats.org/presentationml/2006/main">
  <p:tag name="SSB" val="txtPageMessage"/>
</p:tagLst>
</file>

<file path=ppt/tags/tag15.xml><?xml version="1.0" encoding="utf-8"?>
<p:tagLst xmlns:a="http://schemas.openxmlformats.org/drawingml/2006/main" xmlns:r="http://schemas.openxmlformats.org/officeDocument/2006/relationships" xmlns:p="http://schemas.openxmlformats.org/presentationml/2006/main">
  <p:tag name="SSB" val="txtPageMessage"/>
</p:tagLst>
</file>

<file path=ppt/tags/tag16.xml><?xml version="1.0" encoding="utf-8"?>
<p:tagLst xmlns:a="http://schemas.openxmlformats.org/drawingml/2006/main" xmlns:r="http://schemas.openxmlformats.org/officeDocument/2006/relationships" xmlns:p="http://schemas.openxmlformats.org/presentationml/2006/main">
  <p:tag name="SSB" val="txtPageMessage"/>
</p:tagLst>
</file>

<file path=ppt/tags/tag17.xml><?xml version="1.0" encoding="utf-8"?>
<p:tagLst xmlns:a="http://schemas.openxmlformats.org/drawingml/2006/main" xmlns:r="http://schemas.openxmlformats.org/officeDocument/2006/relationships" xmlns:p="http://schemas.openxmlformats.org/presentationml/2006/main">
  <p:tag name="SSB" val="SectionTitle"/>
</p:tagLst>
</file>

<file path=ppt/tags/tag18.xml><?xml version="1.0" encoding="utf-8"?>
<p:tagLst xmlns:a="http://schemas.openxmlformats.org/drawingml/2006/main" xmlns:r="http://schemas.openxmlformats.org/officeDocument/2006/relationships" xmlns:p="http://schemas.openxmlformats.org/presentationml/2006/main">
  <p:tag name="LAYOUT" val="ppLayoutTitle"/>
</p:tagLst>
</file>

<file path=ppt/tags/tag19.xml><?xml version="1.0" encoding="utf-8"?>
<p:tagLst xmlns:a="http://schemas.openxmlformats.org/drawingml/2006/main" xmlns:r="http://schemas.openxmlformats.org/officeDocument/2006/relationships" xmlns:p="http://schemas.openxmlformats.org/presentationml/2006/main">
  <p:tag name="SSB" val="SectionDivider"/>
</p:tagLst>
</file>

<file path=ppt/tags/tag2.xml><?xml version="1.0" encoding="utf-8"?>
<p:tagLst xmlns:a="http://schemas.openxmlformats.org/drawingml/2006/main" xmlns:r="http://schemas.openxmlformats.org/officeDocument/2006/relationships" xmlns:p="http://schemas.openxmlformats.org/presentationml/2006/main">
  <p:tag name="LAYOUT" val="ppLayoutTitle"/>
</p:tagLst>
</file>

<file path=ppt/tags/tag3.xml><?xml version="1.0" encoding="utf-8"?>
<p:tagLst xmlns:a="http://schemas.openxmlformats.org/drawingml/2006/main" xmlns:r="http://schemas.openxmlformats.org/officeDocument/2006/relationships" xmlns:p="http://schemas.openxmlformats.org/presentationml/2006/main">
  <p:tag name="SSB" val="SectionDivider"/>
</p:tagLst>
</file>

<file path=ppt/tags/tag4.xml><?xml version="1.0" encoding="utf-8"?>
<p:tagLst xmlns:a="http://schemas.openxmlformats.org/drawingml/2006/main" xmlns:r="http://schemas.openxmlformats.org/officeDocument/2006/relationships" xmlns:p="http://schemas.openxmlformats.org/presentationml/2006/main">
  <p:tag name="LAYOUT" val="ppLayoutTwoObjects"/>
</p:tagLst>
</file>

<file path=ppt/tags/tag5.xml><?xml version="1.0" encoding="utf-8"?>
<p:tagLst xmlns:a="http://schemas.openxmlformats.org/drawingml/2006/main" xmlns:r="http://schemas.openxmlformats.org/officeDocument/2006/relationships" xmlns:p="http://schemas.openxmlformats.org/presentationml/2006/main">
  <p:tag name="SSB" val="SectionTitle"/>
</p:tagLst>
</file>

<file path=ppt/tags/tag6.xml><?xml version="1.0" encoding="utf-8"?>
<p:tagLst xmlns:a="http://schemas.openxmlformats.org/drawingml/2006/main" xmlns:r="http://schemas.openxmlformats.org/officeDocument/2006/relationships" xmlns:p="http://schemas.openxmlformats.org/presentationml/2006/main">
  <p:tag name="LAYOUT" val="ppLayoutObject"/>
</p:tagLst>
</file>

<file path=ppt/tags/tag7.xml><?xml version="1.0" encoding="utf-8"?>
<p:tagLst xmlns:a="http://schemas.openxmlformats.org/drawingml/2006/main" xmlns:r="http://schemas.openxmlformats.org/officeDocument/2006/relationships" xmlns:p="http://schemas.openxmlformats.org/presentationml/2006/main">
  <p:tag name="SSB" val="SectionTitle"/>
</p:tagLst>
</file>

<file path=ppt/tags/tag8.xml><?xml version="1.0" encoding="utf-8"?>
<p:tagLst xmlns:a="http://schemas.openxmlformats.org/drawingml/2006/main" xmlns:r="http://schemas.openxmlformats.org/officeDocument/2006/relationships" xmlns:p="http://schemas.openxmlformats.org/presentationml/2006/main">
  <p:tag name="LAYOUT" val="ppLayoutTitle"/>
</p:tagLst>
</file>

<file path=ppt/tags/tag9.xml><?xml version="1.0" encoding="utf-8"?>
<p:tagLst xmlns:a="http://schemas.openxmlformats.org/drawingml/2006/main" xmlns:r="http://schemas.openxmlformats.org/officeDocument/2006/relationships" xmlns:p="http://schemas.openxmlformats.org/presentationml/2006/main">
  <p:tag name="SSB" val="SectionDivider"/>
</p:tagLst>
</file>

<file path=ppt/theme/theme1.xml><?xml version="1.0" encoding="utf-8"?>
<a:theme xmlns:a="http://schemas.openxmlformats.org/drawingml/2006/main" name="CIB_Pres_Feb21">
  <a:themeElements>
    <a:clrScheme name="CIB_Pres_Feb21 1">
      <a:dk1>
        <a:srgbClr val="000000"/>
      </a:dk1>
      <a:lt1>
        <a:srgbClr val="FFFFFF"/>
      </a:lt1>
      <a:dk2>
        <a:srgbClr val="4E728F"/>
      </a:dk2>
      <a:lt2>
        <a:srgbClr val="969696"/>
      </a:lt2>
      <a:accent1>
        <a:srgbClr val="BED8EC"/>
      </a:accent1>
      <a:accent2>
        <a:srgbClr val="003082"/>
      </a:accent2>
      <a:accent3>
        <a:srgbClr val="FFFFFF"/>
      </a:accent3>
      <a:accent4>
        <a:srgbClr val="000000"/>
      </a:accent4>
      <a:accent5>
        <a:srgbClr val="DBE9F4"/>
      </a:accent5>
      <a:accent6>
        <a:srgbClr val="002A75"/>
      </a:accent6>
      <a:hlink>
        <a:srgbClr val="C0C0C0"/>
      </a:hlink>
      <a:folHlink>
        <a:srgbClr val="00A8EB"/>
      </a:folHlink>
    </a:clrScheme>
    <a:fontScheme name="CIB_Pres_Feb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bg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CIB_Pres_Feb21 1">
        <a:dk1>
          <a:srgbClr val="000000"/>
        </a:dk1>
        <a:lt1>
          <a:srgbClr val="FFFFFF"/>
        </a:lt1>
        <a:dk2>
          <a:srgbClr val="4E728F"/>
        </a:dk2>
        <a:lt2>
          <a:srgbClr val="969696"/>
        </a:lt2>
        <a:accent1>
          <a:srgbClr val="BED8EC"/>
        </a:accent1>
        <a:accent2>
          <a:srgbClr val="003082"/>
        </a:accent2>
        <a:accent3>
          <a:srgbClr val="FFFFFF"/>
        </a:accent3>
        <a:accent4>
          <a:srgbClr val="000000"/>
        </a:accent4>
        <a:accent5>
          <a:srgbClr val="DBE9F4"/>
        </a:accent5>
        <a:accent6>
          <a:srgbClr val="002A75"/>
        </a:accent6>
        <a:hlink>
          <a:srgbClr val="C0C0C0"/>
        </a:hlink>
        <a:folHlink>
          <a:srgbClr val="00A8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CG_Pres (A4)">
  <a:themeElements>
    <a:clrScheme name="ICG_Pres (A4) 1">
      <a:dk1>
        <a:srgbClr val="53565A"/>
      </a:dk1>
      <a:lt1>
        <a:srgbClr val="FFFFFF"/>
      </a:lt1>
      <a:dk2>
        <a:srgbClr val="97999B"/>
      </a:dk2>
      <a:lt2>
        <a:srgbClr val="53565A"/>
      </a:lt2>
      <a:accent1>
        <a:srgbClr val="002D72"/>
      </a:accent1>
      <a:accent2>
        <a:srgbClr val="99ABC7"/>
      </a:accent2>
      <a:accent3>
        <a:srgbClr val="00BDF2"/>
      </a:accent3>
      <a:accent4>
        <a:srgbClr val="99E4FA"/>
      </a:accent4>
      <a:accent5>
        <a:srgbClr val="53565A"/>
      </a:accent5>
      <a:accent6>
        <a:srgbClr val="97999B"/>
      </a:accent6>
      <a:hlink>
        <a:srgbClr val="00BDF2"/>
      </a:hlink>
      <a:folHlink>
        <a:srgbClr val="99DFE3"/>
      </a:folHlink>
    </a:clrScheme>
    <a:fontScheme name="ICG_Pres (A4)">
      <a:majorFont>
        <a:latin typeface="Arial"/>
        <a:ea typeface="ヒラギノ角ゴ Pro W3"/>
        <a:cs typeface="Geneva"/>
      </a:majorFont>
      <a:minorFont>
        <a:latin typeface="Arial"/>
        <a:ea typeface="ヒラギノ角ゴ Pro W3"/>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spDef>
    <a:ln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lnDef>
  </a:objectDefaults>
  <a:extraClrSchemeLst>
    <a:extraClrScheme>
      <a:clrScheme name="ICG_Pres (A4) 1">
        <a:dk1>
          <a:srgbClr val="53565A"/>
        </a:dk1>
        <a:lt1>
          <a:srgbClr val="FFFFFF"/>
        </a:lt1>
        <a:dk2>
          <a:srgbClr val="97999B"/>
        </a:dk2>
        <a:lt2>
          <a:srgbClr val="53565A"/>
        </a:lt2>
        <a:accent1>
          <a:srgbClr val="002D72"/>
        </a:accent1>
        <a:accent2>
          <a:srgbClr val="99ABC7"/>
        </a:accent2>
        <a:accent3>
          <a:srgbClr val="FFFFFF"/>
        </a:accent3>
        <a:accent4>
          <a:srgbClr val="46484C"/>
        </a:accent4>
        <a:accent5>
          <a:srgbClr val="AAADBC"/>
        </a:accent5>
        <a:accent6>
          <a:srgbClr val="8A9BB4"/>
        </a:accent6>
        <a:hlink>
          <a:srgbClr val="00BDF2"/>
        </a:hlink>
        <a:folHlink>
          <a:srgbClr val="99E4FA"/>
        </a:folHlink>
      </a:clrScheme>
      <a:clrMap bg1="lt1" tx1="dk1" bg2="lt2" tx2="dk2" accent1="accent1" accent2="accent2" accent3="accent3" accent4="accent4" accent5="accent5" accent6="accent6" hlink="hlink" folHlink="folHlink"/>
    </a:extraClrScheme>
  </a:extraClrSchemeLst>
  <a:custClrLst>
    <a:custClr name="Goldenrod">
      <a:srgbClr val="C99700"/>
    </a:custClr>
    <a:custClr name="Goldenrod Tint">
      <a:srgbClr val="E9D599"/>
    </a:custClr>
    <a:custClr name="Forest">
      <a:srgbClr val="00843D"/>
    </a:custClr>
    <a:custClr name="Forest Tint">
      <a:srgbClr val="66B797"/>
    </a:custClr>
    <a:custClr name="Plum">
      <a:srgbClr val="890C58"/>
    </a:custClr>
    <a:custClr name="Plum Tint">
      <a:srgbClr val="B37A9F"/>
    </a:custClr>
    <a:custClr name="Olive">
      <a:srgbClr val="949300"/>
    </a:custClr>
    <a:custClr name="Olive Tint">
      <a:srgbClr val="D4D499"/>
    </a:custClr>
    <a:custClr name="Citi Cyan Tint (20%)">
      <a:srgbClr val="CCF2FC"/>
    </a:custClr>
    <a:custClr name="Citi Light Gray Tint (20%)">
      <a:srgbClr val="EAEBEB"/>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Burnt Orange">
      <a:srgbClr val="CB6015"/>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CG">
    <a:dk1>
      <a:sysClr val="windowText" lastClr="000000"/>
    </a:dk1>
    <a:lt1>
      <a:sysClr val="window" lastClr="FFFFFF"/>
    </a:lt1>
    <a:dk2>
      <a:srgbClr val="CCF2FC"/>
    </a:dk2>
    <a:lt2>
      <a:srgbClr val="EAEBEB"/>
    </a:lt2>
    <a:accent1>
      <a:srgbClr val="002D72"/>
    </a:accent1>
    <a:accent2>
      <a:srgbClr val="00BDF2"/>
    </a:accent2>
    <a:accent3>
      <a:srgbClr val="53565A"/>
    </a:accent3>
    <a:accent4>
      <a:srgbClr val="97999B"/>
    </a:accent4>
    <a:accent5>
      <a:srgbClr val="CB6015"/>
    </a:accent5>
    <a:accent6>
      <a:srgbClr val="FFFFFF"/>
    </a:accent6>
    <a:hlink>
      <a:srgbClr val="00BDF2"/>
    </a:hlink>
    <a:folHlink>
      <a:srgbClr val="00BDF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10583</TotalTime>
  <Words>2824</Words>
  <Application>Microsoft Office PowerPoint</Application>
  <PresentationFormat>A4 Paper (210x297 mm)</PresentationFormat>
  <Paragraphs>210</Paragraphs>
  <Slides>15</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Geneva</vt:lpstr>
      <vt:lpstr>STKaiti</vt:lpstr>
      <vt:lpstr>Symbol</vt:lpstr>
      <vt:lpstr>Times New Roman</vt:lpstr>
      <vt:lpstr>Wingdings</vt:lpstr>
      <vt:lpstr>Wingdings 2</vt:lpstr>
      <vt:lpstr>ヒラギノ角ゴ Pro W3</vt:lpstr>
      <vt:lpstr>CIB_Pres_Feb21</vt:lpstr>
      <vt:lpstr>ICG_Pres (A4)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CitiFX</dc:title>
  <dc:creator>Parry, Alana [ICG-MKTS]</dc:creator>
  <cp:lastModifiedBy>Leslie Carpenter</cp:lastModifiedBy>
  <cp:revision>163</cp:revision>
  <cp:lastPrinted>2014-10-30T17:56:45Z</cp:lastPrinted>
  <dcterms:created xsi:type="dcterms:W3CDTF">2007-03-09T19:49:44Z</dcterms:created>
  <dcterms:modified xsi:type="dcterms:W3CDTF">2017-02-09T22:28:25Z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itiPath">
    <vt:lpwstr>Citi.wmf</vt:lpwstr>
  </property>
  <property fmtid="{D5CDD505-2E9C-101B-9397-08002B2CF9AE}" pid="3" name="Regions">
    <vt:lpwstr>3;#Japan</vt:lpwstr>
  </property>
  <property fmtid="{D5CDD505-2E9C-101B-9397-08002B2CF9AE}" pid="4" name="Pitchbook Compatible">
    <vt:lpwstr>Yes</vt:lpwstr>
  </property>
</Properties>
</file>