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3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289" r:id="rId16"/>
    <p:sldId id="292" r:id="rId17"/>
    <p:sldId id="291" r:id="rId18"/>
    <p:sldId id="298" r:id="rId19"/>
    <p:sldId id="297" r:id="rId20"/>
    <p:sldId id="300" r:id="rId21"/>
    <p:sldId id="294" r:id="rId22"/>
    <p:sldId id="293" r:id="rId23"/>
    <p:sldId id="295" r:id="rId24"/>
    <p:sldId id="267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72B"/>
    <a:srgbClr val="BDABE1"/>
    <a:srgbClr val="F7F595"/>
    <a:srgbClr val="3F3F42"/>
    <a:srgbClr val="468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02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236" y="-642"/>
      </p:cViewPr>
      <p:guideLst>
        <p:guide orient="horz" pos="4058"/>
        <p:guide pos="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E3D58-65F7-4D0C-8BF1-D5DBF97F594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D89474-D56E-4F33-B8BE-799F790FFDF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smtClean="0"/>
            <a:t>Trump Campaign</a:t>
          </a:r>
          <a:endParaRPr lang="en-US" sz="1600" dirty="0"/>
        </a:p>
      </dgm:t>
    </dgm:pt>
    <dgm:pt modelId="{0ECF76D7-DD1D-4553-A249-E61F0E8A6B85}" type="parTrans" cxnId="{1E191237-9E51-44C2-9DD8-EEEC2608337D}">
      <dgm:prSet/>
      <dgm:spPr/>
      <dgm:t>
        <a:bodyPr/>
        <a:lstStyle/>
        <a:p>
          <a:endParaRPr lang="en-US"/>
        </a:p>
      </dgm:t>
    </dgm:pt>
    <dgm:pt modelId="{ECFAAE51-4D82-4FD6-83ED-78EAEE5606E5}" type="sibTrans" cxnId="{1E191237-9E51-44C2-9DD8-EEEC2608337D}">
      <dgm:prSet/>
      <dgm:spPr/>
      <dgm:t>
        <a:bodyPr/>
        <a:lstStyle/>
        <a:p>
          <a:endParaRPr lang="en-US"/>
        </a:p>
      </dgm:t>
    </dgm:pt>
    <dgm:pt modelId="{B2D6A581-D64F-4F54-B88C-81DE488386D5}">
      <dgm:prSet phldrT="[Text]" custT="1"/>
      <dgm:spPr/>
      <dgm:t>
        <a:bodyPr/>
        <a:lstStyle/>
        <a:p>
          <a:r>
            <a:rPr lang="en-US" sz="1600" b="1" dirty="0" smtClean="0"/>
            <a:t>Corporate Rate 15</a:t>
          </a:r>
          <a:r>
            <a:rPr lang="en-US" sz="1600" b="1" dirty="0" smtClean="0"/>
            <a:t>%</a:t>
          </a:r>
          <a:endParaRPr lang="en-US" sz="1600" b="1" dirty="0"/>
        </a:p>
      </dgm:t>
    </dgm:pt>
    <dgm:pt modelId="{770255DB-23DC-4C92-8EA5-6218BB842ECA}" type="parTrans" cxnId="{C98552AD-9435-44DE-82E2-3EE5C66AEE74}">
      <dgm:prSet/>
      <dgm:spPr/>
      <dgm:t>
        <a:bodyPr/>
        <a:lstStyle/>
        <a:p>
          <a:endParaRPr lang="en-US"/>
        </a:p>
      </dgm:t>
    </dgm:pt>
    <dgm:pt modelId="{9EC2E6DA-557A-4DE9-B7F5-83DDE082A86B}" type="sibTrans" cxnId="{C98552AD-9435-44DE-82E2-3EE5C66AEE74}">
      <dgm:prSet/>
      <dgm:spPr/>
      <dgm:t>
        <a:bodyPr/>
        <a:lstStyle/>
        <a:p>
          <a:endParaRPr lang="en-US"/>
        </a:p>
      </dgm:t>
    </dgm:pt>
    <dgm:pt modelId="{223701AE-AEB1-4C3B-89AB-527EDB958225}">
      <dgm:prSet phldrT="[Text]" custT="1"/>
      <dgm:spPr/>
      <dgm:t>
        <a:bodyPr/>
        <a:lstStyle/>
        <a:p>
          <a:r>
            <a:rPr lang="en-US" sz="1200" b="1" dirty="0" smtClean="0"/>
            <a:t>Lower corporate income </a:t>
          </a:r>
          <a:r>
            <a:rPr lang="en-US" sz="1200" b="1" dirty="0" smtClean="0"/>
            <a:t>tax (income retained in business; possibly supplement </a:t>
          </a:r>
          <a:r>
            <a:rPr lang="en-US" sz="1200" b="1" dirty="0" smtClean="0"/>
            <a:t>with border duties</a:t>
          </a:r>
          <a:endParaRPr lang="en-US" sz="1200" b="1" dirty="0"/>
        </a:p>
      </dgm:t>
    </dgm:pt>
    <dgm:pt modelId="{3B8247B6-CBEF-44CB-ABCA-33B819F31C3F}" type="parTrans" cxnId="{2F7C4D61-6F51-48B7-B21E-AA15F1A47947}">
      <dgm:prSet/>
      <dgm:spPr/>
      <dgm:t>
        <a:bodyPr/>
        <a:lstStyle/>
        <a:p>
          <a:endParaRPr lang="en-US"/>
        </a:p>
      </dgm:t>
    </dgm:pt>
    <dgm:pt modelId="{A33A3673-59BE-436B-86F7-F9349C757F67}" type="sibTrans" cxnId="{2F7C4D61-6F51-48B7-B21E-AA15F1A47947}">
      <dgm:prSet/>
      <dgm:spPr/>
      <dgm:t>
        <a:bodyPr/>
        <a:lstStyle/>
        <a:p>
          <a:endParaRPr lang="en-US"/>
        </a:p>
      </dgm:t>
    </dgm:pt>
    <dgm:pt modelId="{B8547056-53A5-41AB-8E26-936B32DB952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/>
            <a:t>House GOP</a:t>
          </a:r>
        </a:p>
        <a:p>
          <a:r>
            <a:rPr lang="en-US" sz="1600" dirty="0" smtClean="0"/>
            <a:t>(Ryan/Brady)</a:t>
          </a:r>
          <a:endParaRPr lang="en-US" sz="1600" dirty="0"/>
        </a:p>
      </dgm:t>
    </dgm:pt>
    <dgm:pt modelId="{7E72C90A-6A1D-4E08-ACCD-3F486C463F8E}" type="parTrans" cxnId="{4D81F4F3-88E8-4F35-82CB-3BC3768C24F0}">
      <dgm:prSet/>
      <dgm:spPr/>
      <dgm:t>
        <a:bodyPr/>
        <a:lstStyle/>
        <a:p>
          <a:endParaRPr lang="en-US"/>
        </a:p>
      </dgm:t>
    </dgm:pt>
    <dgm:pt modelId="{9288331A-BC28-4AA5-9645-01973F9A2079}" type="sibTrans" cxnId="{4D81F4F3-88E8-4F35-82CB-3BC3768C24F0}">
      <dgm:prSet/>
      <dgm:spPr/>
      <dgm:t>
        <a:bodyPr/>
        <a:lstStyle/>
        <a:p>
          <a:endParaRPr lang="en-US"/>
        </a:p>
      </dgm:t>
    </dgm:pt>
    <dgm:pt modelId="{57ECB4AC-9255-4D6F-8017-6B34E516A5EE}">
      <dgm:prSet phldrT="[Text]" custT="1"/>
      <dgm:spPr/>
      <dgm:t>
        <a:bodyPr/>
        <a:lstStyle/>
        <a:p>
          <a:r>
            <a:rPr lang="en-US" sz="1600" b="1" dirty="0" smtClean="0"/>
            <a:t>Corporate Rate 20</a:t>
          </a:r>
          <a:r>
            <a:rPr lang="en-US" sz="1600" b="1" dirty="0" smtClean="0"/>
            <a:t>%</a:t>
          </a:r>
          <a:endParaRPr lang="en-US" sz="1600" b="1" dirty="0"/>
        </a:p>
      </dgm:t>
    </dgm:pt>
    <dgm:pt modelId="{6949F9E0-774C-432F-BD69-27C11A1686BF}" type="parTrans" cxnId="{C4E82105-AFD9-4738-975E-69F91858769C}">
      <dgm:prSet/>
      <dgm:spPr/>
      <dgm:t>
        <a:bodyPr/>
        <a:lstStyle/>
        <a:p>
          <a:endParaRPr lang="en-US"/>
        </a:p>
      </dgm:t>
    </dgm:pt>
    <dgm:pt modelId="{536CC3F4-7CEF-4E1E-8030-542204A5A01B}" type="sibTrans" cxnId="{C4E82105-AFD9-4738-975E-69F91858769C}">
      <dgm:prSet/>
      <dgm:spPr/>
      <dgm:t>
        <a:bodyPr/>
        <a:lstStyle/>
        <a:p>
          <a:endParaRPr lang="en-US"/>
        </a:p>
      </dgm:t>
    </dgm:pt>
    <dgm:pt modelId="{402E4E40-2C36-49EE-B0D6-3E4AC9F47960}">
      <dgm:prSet phldrT="[Text]" custT="1"/>
      <dgm:spPr/>
      <dgm:t>
        <a:bodyPr/>
        <a:lstStyle/>
        <a:p>
          <a:r>
            <a:rPr lang="en-US" sz="1400" b="1" dirty="0" smtClean="0"/>
            <a:t>Destination based cash-flow (border adjusted) tax</a:t>
          </a:r>
          <a:endParaRPr lang="en-US" sz="1400" b="1" dirty="0"/>
        </a:p>
      </dgm:t>
    </dgm:pt>
    <dgm:pt modelId="{E06D128B-9008-4049-9286-0E6BC1C09E5A}" type="parTrans" cxnId="{975A3413-07E9-4E87-A0BB-2C676F77C6D9}">
      <dgm:prSet/>
      <dgm:spPr/>
      <dgm:t>
        <a:bodyPr/>
        <a:lstStyle/>
        <a:p>
          <a:endParaRPr lang="en-US"/>
        </a:p>
      </dgm:t>
    </dgm:pt>
    <dgm:pt modelId="{B0060D96-CF4D-44BE-9057-4196CBCB66D2}" type="sibTrans" cxnId="{975A3413-07E9-4E87-A0BB-2C676F77C6D9}">
      <dgm:prSet/>
      <dgm:spPr/>
      <dgm:t>
        <a:bodyPr/>
        <a:lstStyle/>
        <a:p>
          <a:endParaRPr lang="en-US"/>
        </a:p>
      </dgm:t>
    </dgm:pt>
    <dgm:pt modelId="{983AD2F8-FCD5-49AE-B874-0485894FE10A}">
      <dgm:prSet phldrT="[Text]" custT="1"/>
      <dgm:spPr/>
      <dgm:t>
        <a:bodyPr/>
        <a:lstStyle/>
        <a:p>
          <a:r>
            <a:rPr lang="en-US" sz="1600" b="1" dirty="0" smtClean="0"/>
            <a:t>Lower corporate income tax rates</a:t>
          </a:r>
          <a:endParaRPr lang="en-US" sz="1600" b="1" dirty="0"/>
        </a:p>
      </dgm:t>
    </dgm:pt>
    <dgm:pt modelId="{DFD2E5B1-D33D-4C55-959C-A44B7BE8730C}" type="sibTrans" cxnId="{CDC37D54-2C00-4F9E-8EF4-B99B7559E9D2}">
      <dgm:prSet/>
      <dgm:spPr/>
      <dgm:t>
        <a:bodyPr/>
        <a:lstStyle/>
        <a:p>
          <a:endParaRPr lang="en-US"/>
        </a:p>
      </dgm:t>
    </dgm:pt>
    <dgm:pt modelId="{E6C2B9A7-3205-4E1A-A8E9-5D127CD46241}" type="parTrans" cxnId="{CDC37D54-2C00-4F9E-8EF4-B99B7559E9D2}">
      <dgm:prSet/>
      <dgm:spPr/>
      <dgm:t>
        <a:bodyPr/>
        <a:lstStyle/>
        <a:p>
          <a:endParaRPr lang="en-US"/>
        </a:p>
      </dgm:t>
    </dgm:pt>
    <dgm:pt modelId="{93BD699E-2A33-4108-A1B9-7B321111F27A}">
      <dgm:prSet phldrT="[Text]" custT="1"/>
      <dgm:spPr/>
      <dgm:t>
        <a:bodyPr/>
        <a:lstStyle/>
        <a:p>
          <a:r>
            <a:rPr lang="en-US" sz="1600" b="1" dirty="0" smtClean="0"/>
            <a:t>? %</a:t>
          </a:r>
          <a:endParaRPr lang="en-US" sz="1600" b="1" dirty="0"/>
        </a:p>
      </dgm:t>
    </dgm:pt>
    <dgm:pt modelId="{B04DD493-DEC9-4586-9F51-EDC1D37D77BD}" type="sibTrans" cxnId="{1D66703C-DDAD-4A34-9FAE-09FCF8D51067}">
      <dgm:prSet/>
      <dgm:spPr/>
      <dgm:t>
        <a:bodyPr/>
        <a:lstStyle/>
        <a:p>
          <a:endParaRPr lang="en-US"/>
        </a:p>
      </dgm:t>
    </dgm:pt>
    <dgm:pt modelId="{2BA100DF-41D9-4613-890A-922C26F77583}" type="parTrans" cxnId="{1D66703C-DDAD-4A34-9FAE-09FCF8D51067}">
      <dgm:prSet/>
      <dgm:spPr/>
      <dgm:t>
        <a:bodyPr/>
        <a:lstStyle/>
        <a:p>
          <a:endParaRPr lang="en-US"/>
        </a:p>
      </dgm:t>
    </dgm:pt>
    <dgm:pt modelId="{F77F1899-76D2-4F4C-BAA3-DDC78622166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/>
            <a:t>Senate (Hatch)</a:t>
          </a:r>
          <a:endParaRPr lang="en-US" sz="1600" dirty="0"/>
        </a:p>
      </dgm:t>
    </dgm:pt>
    <dgm:pt modelId="{29BB1E56-66F3-4AE4-9E76-E9C62DF7AC47}" type="sibTrans" cxnId="{08FE0CBA-0301-4EDE-A971-B69FA4640A23}">
      <dgm:prSet/>
      <dgm:spPr/>
      <dgm:t>
        <a:bodyPr/>
        <a:lstStyle/>
        <a:p>
          <a:endParaRPr lang="en-US"/>
        </a:p>
      </dgm:t>
    </dgm:pt>
    <dgm:pt modelId="{E6DB5A88-8EAB-4FFB-AE6B-46ACC9710F9E}" type="parTrans" cxnId="{08FE0CBA-0301-4EDE-A971-B69FA4640A23}">
      <dgm:prSet/>
      <dgm:spPr/>
      <dgm:t>
        <a:bodyPr/>
        <a:lstStyle/>
        <a:p>
          <a:endParaRPr lang="en-US"/>
        </a:p>
      </dgm:t>
    </dgm:pt>
    <dgm:pt modelId="{30A69900-1AB4-495F-8CEF-9ADF587396B3}">
      <dgm:prSet phldrT="[Text]" custT="1"/>
      <dgm:spPr/>
      <dgm:t>
        <a:bodyPr/>
        <a:lstStyle/>
        <a:p>
          <a:r>
            <a:rPr lang="en-US" sz="1600" b="1" dirty="0" smtClean="0"/>
            <a:t>Pass-Through Rate 15%</a:t>
          </a:r>
          <a:endParaRPr lang="en-US" sz="1600" b="1" dirty="0"/>
        </a:p>
      </dgm:t>
    </dgm:pt>
    <dgm:pt modelId="{3560511B-D962-4065-84C9-85245BE1767B}" type="parTrans" cxnId="{52045E3C-0982-4D53-A4FB-01DF4D55161E}">
      <dgm:prSet/>
      <dgm:spPr/>
      <dgm:t>
        <a:bodyPr/>
        <a:lstStyle/>
        <a:p>
          <a:endParaRPr lang="en-US"/>
        </a:p>
      </dgm:t>
    </dgm:pt>
    <dgm:pt modelId="{58058788-BBAE-487A-934A-104DAB09F26E}" type="sibTrans" cxnId="{52045E3C-0982-4D53-A4FB-01DF4D55161E}">
      <dgm:prSet/>
      <dgm:spPr/>
      <dgm:t>
        <a:bodyPr/>
        <a:lstStyle/>
        <a:p>
          <a:endParaRPr lang="en-US"/>
        </a:p>
      </dgm:t>
    </dgm:pt>
    <dgm:pt modelId="{56BCAAF6-1B4E-463D-95C9-AF3F15DA8A12}">
      <dgm:prSet phldrT="[Text]" custT="1"/>
      <dgm:spPr/>
      <dgm:t>
        <a:bodyPr/>
        <a:lstStyle/>
        <a:p>
          <a:r>
            <a:rPr lang="en-US" sz="1600" b="1" dirty="0" smtClean="0"/>
            <a:t>Pass-Through Rate 25%</a:t>
          </a:r>
          <a:endParaRPr lang="en-US" sz="1600" b="1" dirty="0"/>
        </a:p>
      </dgm:t>
    </dgm:pt>
    <dgm:pt modelId="{2571EAC5-DCFC-4FDA-A395-FC0C75E9223F}" type="parTrans" cxnId="{AA52514D-734C-40E6-8E8E-B929A0F6501E}">
      <dgm:prSet/>
      <dgm:spPr/>
      <dgm:t>
        <a:bodyPr/>
        <a:lstStyle/>
        <a:p>
          <a:endParaRPr lang="en-US"/>
        </a:p>
      </dgm:t>
    </dgm:pt>
    <dgm:pt modelId="{700CAE17-1F71-4644-B02C-5E351CCD1CCD}" type="sibTrans" cxnId="{AA52514D-734C-40E6-8E8E-B929A0F6501E}">
      <dgm:prSet/>
      <dgm:spPr/>
      <dgm:t>
        <a:bodyPr/>
        <a:lstStyle/>
        <a:p>
          <a:endParaRPr lang="en-US"/>
        </a:p>
      </dgm:t>
    </dgm:pt>
    <dgm:pt modelId="{007AFF62-EB33-458D-B8AF-6795EB3A8223}" type="pres">
      <dgm:prSet presAssocID="{9ABE3D58-65F7-4D0C-8BF1-D5DBF97F59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9A6502-0EE0-43D5-89D7-16CF3825C3AA}" type="pres">
      <dgm:prSet presAssocID="{C8D89474-D56E-4F33-B8BE-799F790FFDF8}" presName="root" presStyleCnt="0"/>
      <dgm:spPr/>
    </dgm:pt>
    <dgm:pt modelId="{8C719D46-6F8D-4D83-8D30-3669CAC7E563}" type="pres">
      <dgm:prSet presAssocID="{C8D89474-D56E-4F33-B8BE-799F790FFDF8}" presName="rootComposite" presStyleCnt="0"/>
      <dgm:spPr/>
    </dgm:pt>
    <dgm:pt modelId="{5B6D4E2B-0370-412A-BDA9-9D56B9E11EB3}" type="pres">
      <dgm:prSet presAssocID="{C8D89474-D56E-4F33-B8BE-799F790FFDF8}" presName="rootText" presStyleLbl="node1" presStyleIdx="0" presStyleCnt="3"/>
      <dgm:spPr/>
      <dgm:t>
        <a:bodyPr/>
        <a:lstStyle/>
        <a:p>
          <a:endParaRPr lang="en-US"/>
        </a:p>
      </dgm:t>
    </dgm:pt>
    <dgm:pt modelId="{D51E4893-4263-4035-9B6B-8909E7ED2136}" type="pres">
      <dgm:prSet presAssocID="{C8D89474-D56E-4F33-B8BE-799F790FFDF8}" presName="rootConnector" presStyleLbl="node1" presStyleIdx="0" presStyleCnt="3"/>
      <dgm:spPr/>
      <dgm:t>
        <a:bodyPr/>
        <a:lstStyle/>
        <a:p>
          <a:endParaRPr lang="en-US"/>
        </a:p>
      </dgm:t>
    </dgm:pt>
    <dgm:pt modelId="{4E3CCABF-8879-47D0-B1C9-9E0ACF7111A4}" type="pres">
      <dgm:prSet presAssocID="{C8D89474-D56E-4F33-B8BE-799F790FFDF8}" presName="childShape" presStyleCnt="0"/>
      <dgm:spPr/>
    </dgm:pt>
    <dgm:pt modelId="{0C999152-BE1B-4F19-A350-F6A08D0F9CEC}" type="pres">
      <dgm:prSet presAssocID="{770255DB-23DC-4C92-8EA5-6218BB842ECA}" presName="Name13" presStyleLbl="parChTrans1D2" presStyleIdx="0" presStyleCnt="8"/>
      <dgm:spPr/>
      <dgm:t>
        <a:bodyPr/>
        <a:lstStyle/>
        <a:p>
          <a:endParaRPr lang="en-US"/>
        </a:p>
      </dgm:t>
    </dgm:pt>
    <dgm:pt modelId="{B5102428-89CC-4F48-881C-5815CA3A617B}" type="pres">
      <dgm:prSet presAssocID="{B2D6A581-D64F-4F54-B88C-81DE488386D5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0CD78-7A6C-4651-A5FF-1D42A016266D}" type="pres">
      <dgm:prSet presAssocID="{3560511B-D962-4065-84C9-85245BE1767B}" presName="Name13" presStyleLbl="parChTrans1D2" presStyleIdx="1" presStyleCnt="8"/>
      <dgm:spPr/>
    </dgm:pt>
    <dgm:pt modelId="{50A84ED7-3D52-40BD-9F9C-184EF168DF5C}" type="pres">
      <dgm:prSet presAssocID="{30A69900-1AB4-495F-8CEF-9ADF587396B3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887D3-D336-46A5-9D23-C2D0D8181087}" type="pres">
      <dgm:prSet presAssocID="{3B8247B6-CBEF-44CB-ABCA-33B819F31C3F}" presName="Name13" presStyleLbl="parChTrans1D2" presStyleIdx="2" presStyleCnt="8"/>
      <dgm:spPr/>
      <dgm:t>
        <a:bodyPr/>
        <a:lstStyle/>
        <a:p>
          <a:endParaRPr lang="en-US"/>
        </a:p>
      </dgm:t>
    </dgm:pt>
    <dgm:pt modelId="{26CBE878-4720-4FC1-8093-9BBA0009C020}" type="pres">
      <dgm:prSet presAssocID="{223701AE-AEB1-4C3B-89AB-527EDB958225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6A1BA-16F8-4450-8E3C-B9CF13357668}" type="pres">
      <dgm:prSet presAssocID="{B8547056-53A5-41AB-8E26-936B32DB952C}" presName="root" presStyleCnt="0"/>
      <dgm:spPr/>
    </dgm:pt>
    <dgm:pt modelId="{3BB28749-7EA6-4637-B8B0-A8DC2DAD1695}" type="pres">
      <dgm:prSet presAssocID="{B8547056-53A5-41AB-8E26-936B32DB952C}" presName="rootComposite" presStyleCnt="0"/>
      <dgm:spPr/>
    </dgm:pt>
    <dgm:pt modelId="{5E212DEC-7C10-4E89-8CE7-3ACCF40E2E95}" type="pres">
      <dgm:prSet presAssocID="{B8547056-53A5-41AB-8E26-936B32DB952C}" presName="rootText" presStyleLbl="node1" presStyleIdx="1" presStyleCnt="3"/>
      <dgm:spPr/>
      <dgm:t>
        <a:bodyPr/>
        <a:lstStyle/>
        <a:p>
          <a:endParaRPr lang="en-US"/>
        </a:p>
      </dgm:t>
    </dgm:pt>
    <dgm:pt modelId="{C587885B-7BD1-44F7-9711-D29A84E091F8}" type="pres">
      <dgm:prSet presAssocID="{B8547056-53A5-41AB-8E26-936B32DB952C}" presName="rootConnector" presStyleLbl="node1" presStyleIdx="1" presStyleCnt="3"/>
      <dgm:spPr/>
      <dgm:t>
        <a:bodyPr/>
        <a:lstStyle/>
        <a:p>
          <a:endParaRPr lang="en-US"/>
        </a:p>
      </dgm:t>
    </dgm:pt>
    <dgm:pt modelId="{3E93DA9A-4A8C-4C6C-B29E-8D7E0F3C88C1}" type="pres">
      <dgm:prSet presAssocID="{B8547056-53A5-41AB-8E26-936B32DB952C}" presName="childShape" presStyleCnt="0"/>
      <dgm:spPr/>
    </dgm:pt>
    <dgm:pt modelId="{D4FC9395-AB75-44A3-93EC-AC7977448F83}" type="pres">
      <dgm:prSet presAssocID="{6949F9E0-774C-432F-BD69-27C11A1686BF}" presName="Name13" presStyleLbl="parChTrans1D2" presStyleIdx="3" presStyleCnt="8"/>
      <dgm:spPr/>
      <dgm:t>
        <a:bodyPr/>
        <a:lstStyle/>
        <a:p>
          <a:endParaRPr lang="en-US"/>
        </a:p>
      </dgm:t>
    </dgm:pt>
    <dgm:pt modelId="{EAC6BB54-8BFD-4F5F-858A-C0900534D03E}" type="pres">
      <dgm:prSet presAssocID="{57ECB4AC-9255-4D6F-8017-6B34E516A5EE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C3B4D-3414-4224-B7FC-59323991C256}" type="pres">
      <dgm:prSet presAssocID="{2571EAC5-DCFC-4FDA-A395-FC0C75E9223F}" presName="Name13" presStyleLbl="parChTrans1D2" presStyleIdx="4" presStyleCnt="8"/>
      <dgm:spPr/>
    </dgm:pt>
    <dgm:pt modelId="{4A9EA510-E928-4E3E-B1FA-153F80A9C4CE}" type="pres">
      <dgm:prSet presAssocID="{56BCAAF6-1B4E-463D-95C9-AF3F15DA8A12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5FEF3-BEFC-43E7-84F8-38D167C8C0C4}" type="pres">
      <dgm:prSet presAssocID="{E06D128B-9008-4049-9286-0E6BC1C09E5A}" presName="Name13" presStyleLbl="parChTrans1D2" presStyleIdx="5" presStyleCnt="8"/>
      <dgm:spPr/>
      <dgm:t>
        <a:bodyPr/>
        <a:lstStyle/>
        <a:p>
          <a:endParaRPr lang="en-US"/>
        </a:p>
      </dgm:t>
    </dgm:pt>
    <dgm:pt modelId="{8790B825-2DEE-4E5B-97BC-9C5BBB97E0BF}" type="pres">
      <dgm:prSet presAssocID="{402E4E40-2C36-49EE-B0D6-3E4AC9F47960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85992-CB65-44E9-9E11-145DA74B917C}" type="pres">
      <dgm:prSet presAssocID="{F77F1899-76D2-4F4C-BAA3-DDC786221662}" presName="root" presStyleCnt="0"/>
      <dgm:spPr/>
    </dgm:pt>
    <dgm:pt modelId="{CD71DAF6-4D7A-4144-96F7-A5492289CC4D}" type="pres">
      <dgm:prSet presAssocID="{F77F1899-76D2-4F4C-BAA3-DDC786221662}" presName="rootComposite" presStyleCnt="0"/>
      <dgm:spPr/>
    </dgm:pt>
    <dgm:pt modelId="{B46FFC54-E3D7-4D4A-91AD-7B7DD3E93E11}" type="pres">
      <dgm:prSet presAssocID="{F77F1899-76D2-4F4C-BAA3-DDC786221662}" presName="rootText" presStyleLbl="node1" presStyleIdx="2" presStyleCnt="3"/>
      <dgm:spPr/>
      <dgm:t>
        <a:bodyPr/>
        <a:lstStyle/>
        <a:p>
          <a:endParaRPr lang="en-US"/>
        </a:p>
      </dgm:t>
    </dgm:pt>
    <dgm:pt modelId="{C66F63FB-3D81-4A3E-BC71-8597BEB09DE5}" type="pres">
      <dgm:prSet presAssocID="{F77F1899-76D2-4F4C-BAA3-DDC786221662}" presName="rootConnector" presStyleLbl="node1" presStyleIdx="2" presStyleCnt="3"/>
      <dgm:spPr/>
      <dgm:t>
        <a:bodyPr/>
        <a:lstStyle/>
        <a:p>
          <a:endParaRPr lang="en-US"/>
        </a:p>
      </dgm:t>
    </dgm:pt>
    <dgm:pt modelId="{98488676-4BF1-48DE-93AE-459177A83AD1}" type="pres">
      <dgm:prSet presAssocID="{F77F1899-76D2-4F4C-BAA3-DDC786221662}" presName="childShape" presStyleCnt="0"/>
      <dgm:spPr/>
    </dgm:pt>
    <dgm:pt modelId="{2DB09DFD-46E9-4A08-9997-5E44D329D61F}" type="pres">
      <dgm:prSet presAssocID="{2BA100DF-41D9-4613-890A-922C26F77583}" presName="Name13" presStyleLbl="parChTrans1D2" presStyleIdx="6" presStyleCnt="8"/>
      <dgm:spPr/>
      <dgm:t>
        <a:bodyPr/>
        <a:lstStyle/>
        <a:p>
          <a:endParaRPr lang="en-US"/>
        </a:p>
      </dgm:t>
    </dgm:pt>
    <dgm:pt modelId="{DDE4DF02-613D-4417-AE06-235D540136D1}" type="pres">
      <dgm:prSet presAssocID="{93BD699E-2A33-4108-A1B9-7B321111F27A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21A67-ECCD-46F2-9195-8361F8744449}" type="pres">
      <dgm:prSet presAssocID="{E6C2B9A7-3205-4E1A-A8E9-5D127CD46241}" presName="Name13" presStyleLbl="parChTrans1D2" presStyleIdx="7" presStyleCnt="8"/>
      <dgm:spPr/>
      <dgm:t>
        <a:bodyPr/>
        <a:lstStyle/>
        <a:p>
          <a:endParaRPr lang="en-US"/>
        </a:p>
      </dgm:t>
    </dgm:pt>
    <dgm:pt modelId="{D3862FD9-EDDC-42AB-9C0F-33E84134090B}" type="pres">
      <dgm:prSet presAssocID="{983AD2F8-FCD5-49AE-B874-0485894FE10A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7C4D61-6F51-48B7-B21E-AA15F1A47947}" srcId="{C8D89474-D56E-4F33-B8BE-799F790FFDF8}" destId="{223701AE-AEB1-4C3B-89AB-527EDB958225}" srcOrd="2" destOrd="0" parTransId="{3B8247B6-CBEF-44CB-ABCA-33B819F31C3F}" sibTransId="{A33A3673-59BE-436B-86F7-F9349C757F67}"/>
    <dgm:cxn modelId="{770EA033-6783-4732-B906-1629A8739DF5}" type="presOf" srcId="{E6C2B9A7-3205-4E1A-A8E9-5D127CD46241}" destId="{82221A67-ECCD-46F2-9195-8361F8744449}" srcOrd="0" destOrd="0" presId="urn:microsoft.com/office/officeart/2005/8/layout/hierarchy3"/>
    <dgm:cxn modelId="{44E49954-4881-47B9-A12C-E87EDEBF4704}" type="presOf" srcId="{223701AE-AEB1-4C3B-89AB-527EDB958225}" destId="{26CBE878-4720-4FC1-8093-9BBA0009C020}" srcOrd="0" destOrd="0" presId="urn:microsoft.com/office/officeart/2005/8/layout/hierarchy3"/>
    <dgm:cxn modelId="{3E1A75CA-F45E-4F14-A83A-E9DCCCD87FCB}" type="presOf" srcId="{6949F9E0-774C-432F-BD69-27C11A1686BF}" destId="{D4FC9395-AB75-44A3-93EC-AC7977448F83}" srcOrd="0" destOrd="0" presId="urn:microsoft.com/office/officeart/2005/8/layout/hierarchy3"/>
    <dgm:cxn modelId="{C98552AD-9435-44DE-82E2-3EE5C66AEE74}" srcId="{C8D89474-D56E-4F33-B8BE-799F790FFDF8}" destId="{B2D6A581-D64F-4F54-B88C-81DE488386D5}" srcOrd="0" destOrd="0" parTransId="{770255DB-23DC-4C92-8EA5-6218BB842ECA}" sibTransId="{9EC2E6DA-557A-4DE9-B7F5-83DDE082A86B}"/>
    <dgm:cxn modelId="{52045E3C-0982-4D53-A4FB-01DF4D55161E}" srcId="{C8D89474-D56E-4F33-B8BE-799F790FFDF8}" destId="{30A69900-1AB4-495F-8CEF-9ADF587396B3}" srcOrd="1" destOrd="0" parTransId="{3560511B-D962-4065-84C9-85245BE1767B}" sibTransId="{58058788-BBAE-487A-934A-104DAB09F26E}"/>
    <dgm:cxn modelId="{A7A31D4D-24F4-4BD8-AAE1-29A296B6E99E}" type="presOf" srcId="{F77F1899-76D2-4F4C-BAA3-DDC786221662}" destId="{B46FFC54-E3D7-4D4A-91AD-7B7DD3E93E11}" srcOrd="0" destOrd="0" presId="urn:microsoft.com/office/officeart/2005/8/layout/hierarchy3"/>
    <dgm:cxn modelId="{CDC37D54-2C00-4F9E-8EF4-B99B7559E9D2}" srcId="{F77F1899-76D2-4F4C-BAA3-DDC786221662}" destId="{983AD2F8-FCD5-49AE-B874-0485894FE10A}" srcOrd="1" destOrd="0" parTransId="{E6C2B9A7-3205-4E1A-A8E9-5D127CD46241}" sibTransId="{DFD2E5B1-D33D-4C55-959C-A44B7BE8730C}"/>
    <dgm:cxn modelId="{08FE0CBA-0301-4EDE-A971-B69FA4640A23}" srcId="{9ABE3D58-65F7-4D0C-8BF1-D5DBF97F594A}" destId="{F77F1899-76D2-4F4C-BAA3-DDC786221662}" srcOrd="2" destOrd="0" parTransId="{E6DB5A88-8EAB-4FFB-AE6B-46ACC9710F9E}" sibTransId="{29BB1E56-66F3-4AE4-9E76-E9C62DF7AC47}"/>
    <dgm:cxn modelId="{072E4DE0-ED28-4D2F-88EB-5FB008DDD4FB}" type="presOf" srcId="{93BD699E-2A33-4108-A1B9-7B321111F27A}" destId="{DDE4DF02-613D-4417-AE06-235D540136D1}" srcOrd="0" destOrd="0" presId="urn:microsoft.com/office/officeart/2005/8/layout/hierarchy3"/>
    <dgm:cxn modelId="{B68E9036-5053-4D4F-9F05-00578723CAAB}" type="presOf" srcId="{983AD2F8-FCD5-49AE-B874-0485894FE10A}" destId="{D3862FD9-EDDC-42AB-9C0F-33E84134090B}" srcOrd="0" destOrd="0" presId="urn:microsoft.com/office/officeart/2005/8/layout/hierarchy3"/>
    <dgm:cxn modelId="{71643DC7-49BC-490B-AF53-2C58CB860B98}" type="presOf" srcId="{C8D89474-D56E-4F33-B8BE-799F790FFDF8}" destId="{5B6D4E2B-0370-412A-BDA9-9D56B9E11EB3}" srcOrd="0" destOrd="0" presId="urn:microsoft.com/office/officeart/2005/8/layout/hierarchy3"/>
    <dgm:cxn modelId="{975A3413-07E9-4E87-A0BB-2C676F77C6D9}" srcId="{B8547056-53A5-41AB-8E26-936B32DB952C}" destId="{402E4E40-2C36-49EE-B0D6-3E4AC9F47960}" srcOrd="2" destOrd="0" parTransId="{E06D128B-9008-4049-9286-0E6BC1C09E5A}" sibTransId="{B0060D96-CF4D-44BE-9057-4196CBCB66D2}"/>
    <dgm:cxn modelId="{C4E82105-AFD9-4738-975E-69F91858769C}" srcId="{B8547056-53A5-41AB-8E26-936B32DB952C}" destId="{57ECB4AC-9255-4D6F-8017-6B34E516A5EE}" srcOrd="0" destOrd="0" parTransId="{6949F9E0-774C-432F-BD69-27C11A1686BF}" sibTransId="{536CC3F4-7CEF-4E1E-8030-542204A5A01B}"/>
    <dgm:cxn modelId="{CC10329D-27A9-457A-9ABC-5B0695BCFFDD}" type="presOf" srcId="{C8D89474-D56E-4F33-B8BE-799F790FFDF8}" destId="{D51E4893-4263-4035-9B6B-8909E7ED2136}" srcOrd="1" destOrd="0" presId="urn:microsoft.com/office/officeart/2005/8/layout/hierarchy3"/>
    <dgm:cxn modelId="{AADF05B1-084F-41F0-8383-C5E813FFBDB2}" type="presOf" srcId="{E06D128B-9008-4049-9286-0E6BC1C09E5A}" destId="{6085FEF3-BEFC-43E7-84F8-38D167C8C0C4}" srcOrd="0" destOrd="0" presId="urn:microsoft.com/office/officeart/2005/8/layout/hierarchy3"/>
    <dgm:cxn modelId="{315BC768-E3C4-4745-9165-C65B98A13C5A}" type="presOf" srcId="{2BA100DF-41D9-4613-890A-922C26F77583}" destId="{2DB09DFD-46E9-4A08-9997-5E44D329D61F}" srcOrd="0" destOrd="0" presId="urn:microsoft.com/office/officeart/2005/8/layout/hierarchy3"/>
    <dgm:cxn modelId="{C0464B6D-6485-477D-A1C1-49F05ECB575F}" type="presOf" srcId="{770255DB-23DC-4C92-8EA5-6218BB842ECA}" destId="{0C999152-BE1B-4F19-A350-F6A08D0F9CEC}" srcOrd="0" destOrd="0" presId="urn:microsoft.com/office/officeart/2005/8/layout/hierarchy3"/>
    <dgm:cxn modelId="{60EDA09A-3FD6-4C04-81D2-947002E8682F}" type="presOf" srcId="{57ECB4AC-9255-4D6F-8017-6B34E516A5EE}" destId="{EAC6BB54-8BFD-4F5F-858A-C0900534D03E}" srcOrd="0" destOrd="0" presId="urn:microsoft.com/office/officeart/2005/8/layout/hierarchy3"/>
    <dgm:cxn modelId="{9E7C1A5A-25F4-4511-86E4-CAE7537E4553}" type="presOf" srcId="{30A69900-1AB4-495F-8CEF-9ADF587396B3}" destId="{50A84ED7-3D52-40BD-9F9C-184EF168DF5C}" srcOrd="0" destOrd="0" presId="urn:microsoft.com/office/officeart/2005/8/layout/hierarchy3"/>
    <dgm:cxn modelId="{1E191237-9E51-44C2-9DD8-EEEC2608337D}" srcId="{9ABE3D58-65F7-4D0C-8BF1-D5DBF97F594A}" destId="{C8D89474-D56E-4F33-B8BE-799F790FFDF8}" srcOrd="0" destOrd="0" parTransId="{0ECF76D7-DD1D-4553-A249-E61F0E8A6B85}" sibTransId="{ECFAAE51-4D82-4FD6-83ED-78EAEE5606E5}"/>
    <dgm:cxn modelId="{75E735DB-EE26-4040-8329-2B242498E8C1}" type="presOf" srcId="{3B8247B6-CBEF-44CB-ABCA-33B819F31C3F}" destId="{347887D3-D336-46A5-9D23-C2D0D8181087}" srcOrd="0" destOrd="0" presId="urn:microsoft.com/office/officeart/2005/8/layout/hierarchy3"/>
    <dgm:cxn modelId="{4D81F4F3-88E8-4F35-82CB-3BC3768C24F0}" srcId="{9ABE3D58-65F7-4D0C-8BF1-D5DBF97F594A}" destId="{B8547056-53A5-41AB-8E26-936B32DB952C}" srcOrd="1" destOrd="0" parTransId="{7E72C90A-6A1D-4E08-ACCD-3F486C463F8E}" sibTransId="{9288331A-BC28-4AA5-9645-01973F9A2079}"/>
    <dgm:cxn modelId="{A3E52260-9CA9-447A-B2EB-D64EE3F09069}" type="presOf" srcId="{56BCAAF6-1B4E-463D-95C9-AF3F15DA8A12}" destId="{4A9EA510-E928-4E3E-B1FA-153F80A9C4CE}" srcOrd="0" destOrd="0" presId="urn:microsoft.com/office/officeart/2005/8/layout/hierarchy3"/>
    <dgm:cxn modelId="{14750553-22CA-457A-86DE-B2527216A9E6}" type="presOf" srcId="{B2D6A581-D64F-4F54-B88C-81DE488386D5}" destId="{B5102428-89CC-4F48-881C-5815CA3A617B}" srcOrd="0" destOrd="0" presId="urn:microsoft.com/office/officeart/2005/8/layout/hierarchy3"/>
    <dgm:cxn modelId="{C7BA117B-68BB-464C-9D7E-40CBED0F3A46}" type="presOf" srcId="{F77F1899-76D2-4F4C-BAA3-DDC786221662}" destId="{C66F63FB-3D81-4A3E-BC71-8597BEB09DE5}" srcOrd="1" destOrd="0" presId="urn:microsoft.com/office/officeart/2005/8/layout/hierarchy3"/>
    <dgm:cxn modelId="{A8636EA3-6E49-4762-8F0A-410562B7816B}" type="presOf" srcId="{2571EAC5-DCFC-4FDA-A395-FC0C75E9223F}" destId="{6B3C3B4D-3414-4224-B7FC-59323991C256}" srcOrd="0" destOrd="0" presId="urn:microsoft.com/office/officeart/2005/8/layout/hierarchy3"/>
    <dgm:cxn modelId="{AA52514D-734C-40E6-8E8E-B929A0F6501E}" srcId="{B8547056-53A5-41AB-8E26-936B32DB952C}" destId="{56BCAAF6-1B4E-463D-95C9-AF3F15DA8A12}" srcOrd="1" destOrd="0" parTransId="{2571EAC5-DCFC-4FDA-A395-FC0C75E9223F}" sibTransId="{700CAE17-1F71-4644-B02C-5E351CCD1CCD}"/>
    <dgm:cxn modelId="{598C0094-2E34-4A0F-9F1F-B6D900CFB519}" type="presOf" srcId="{B8547056-53A5-41AB-8E26-936B32DB952C}" destId="{5E212DEC-7C10-4E89-8CE7-3ACCF40E2E95}" srcOrd="0" destOrd="0" presId="urn:microsoft.com/office/officeart/2005/8/layout/hierarchy3"/>
    <dgm:cxn modelId="{1D66703C-DDAD-4A34-9FAE-09FCF8D51067}" srcId="{F77F1899-76D2-4F4C-BAA3-DDC786221662}" destId="{93BD699E-2A33-4108-A1B9-7B321111F27A}" srcOrd="0" destOrd="0" parTransId="{2BA100DF-41D9-4613-890A-922C26F77583}" sibTransId="{B04DD493-DEC9-4586-9F51-EDC1D37D77BD}"/>
    <dgm:cxn modelId="{9CED1991-0966-440B-AD42-A6EC12EE645D}" type="presOf" srcId="{9ABE3D58-65F7-4D0C-8BF1-D5DBF97F594A}" destId="{007AFF62-EB33-458D-B8AF-6795EB3A8223}" srcOrd="0" destOrd="0" presId="urn:microsoft.com/office/officeart/2005/8/layout/hierarchy3"/>
    <dgm:cxn modelId="{90824B37-7E20-47D8-B9F2-8AE924A71D33}" type="presOf" srcId="{402E4E40-2C36-49EE-B0D6-3E4AC9F47960}" destId="{8790B825-2DEE-4E5B-97BC-9C5BBB97E0BF}" srcOrd="0" destOrd="0" presId="urn:microsoft.com/office/officeart/2005/8/layout/hierarchy3"/>
    <dgm:cxn modelId="{E9F16977-FBCB-4ECD-9BE7-F1AA6057A5C1}" type="presOf" srcId="{B8547056-53A5-41AB-8E26-936B32DB952C}" destId="{C587885B-7BD1-44F7-9711-D29A84E091F8}" srcOrd="1" destOrd="0" presId="urn:microsoft.com/office/officeart/2005/8/layout/hierarchy3"/>
    <dgm:cxn modelId="{F05671D6-8496-4418-80C8-E46224CA6CA3}" type="presOf" srcId="{3560511B-D962-4065-84C9-85245BE1767B}" destId="{F220CD78-7A6C-4651-A5FF-1D42A016266D}" srcOrd="0" destOrd="0" presId="urn:microsoft.com/office/officeart/2005/8/layout/hierarchy3"/>
    <dgm:cxn modelId="{8B6AD731-7F35-4293-86E0-20C683808A77}" type="presParOf" srcId="{007AFF62-EB33-458D-B8AF-6795EB3A8223}" destId="{979A6502-0EE0-43D5-89D7-16CF3825C3AA}" srcOrd="0" destOrd="0" presId="urn:microsoft.com/office/officeart/2005/8/layout/hierarchy3"/>
    <dgm:cxn modelId="{949528D8-B73D-4913-952B-CF5FB563095D}" type="presParOf" srcId="{979A6502-0EE0-43D5-89D7-16CF3825C3AA}" destId="{8C719D46-6F8D-4D83-8D30-3669CAC7E563}" srcOrd="0" destOrd="0" presId="urn:microsoft.com/office/officeart/2005/8/layout/hierarchy3"/>
    <dgm:cxn modelId="{6D3DA80F-E161-4BC0-9E91-641C505AE4C6}" type="presParOf" srcId="{8C719D46-6F8D-4D83-8D30-3669CAC7E563}" destId="{5B6D4E2B-0370-412A-BDA9-9D56B9E11EB3}" srcOrd="0" destOrd="0" presId="urn:microsoft.com/office/officeart/2005/8/layout/hierarchy3"/>
    <dgm:cxn modelId="{02BF645A-FC13-4FFD-9655-71E194DC8B13}" type="presParOf" srcId="{8C719D46-6F8D-4D83-8D30-3669CAC7E563}" destId="{D51E4893-4263-4035-9B6B-8909E7ED2136}" srcOrd="1" destOrd="0" presId="urn:microsoft.com/office/officeart/2005/8/layout/hierarchy3"/>
    <dgm:cxn modelId="{BE2E1ACB-0508-4AE5-9258-746C275C6813}" type="presParOf" srcId="{979A6502-0EE0-43D5-89D7-16CF3825C3AA}" destId="{4E3CCABF-8879-47D0-B1C9-9E0ACF7111A4}" srcOrd="1" destOrd="0" presId="urn:microsoft.com/office/officeart/2005/8/layout/hierarchy3"/>
    <dgm:cxn modelId="{C277AEE9-BCB0-49B9-8974-D4D412E440DD}" type="presParOf" srcId="{4E3CCABF-8879-47D0-B1C9-9E0ACF7111A4}" destId="{0C999152-BE1B-4F19-A350-F6A08D0F9CEC}" srcOrd="0" destOrd="0" presId="urn:microsoft.com/office/officeart/2005/8/layout/hierarchy3"/>
    <dgm:cxn modelId="{D342D1F8-EF69-441D-AFF7-82942AAE9867}" type="presParOf" srcId="{4E3CCABF-8879-47D0-B1C9-9E0ACF7111A4}" destId="{B5102428-89CC-4F48-881C-5815CA3A617B}" srcOrd="1" destOrd="0" presId="urn:microsoft.com/office/officeart/2005/8/layout/hierarchy3"/>
    <dgm:cxn modelId="{3CF3B95F-0EFC-4DC1-B8FE-6E4F11C24FBF}" type="presParOf" srcId="{4E3CCABF-8879-47D0-B1C9-9E0ACF7111A4}" destId="{F220CD78-7A6C-4651-A5FF-1D42A016266D}" srcOrd="2" destOrd="0" presId="urn:microsoft.com/office/officeart/2005/8/layout/hierarchy3"/>
    <dgm:cxn modelId="{9138858A-AC0C-4C21-99D3-C97F843B3BDA}" type="presParOf" srcId="{4E3CCABF-8879-47D0-B1C9-9E0ACF7111A4}" destId="{50A84ED7-3D52-40BD-9F9C-184EF168DF5C}" srcOrd="3" destOrd="0" presId="urn:microsoft.com/office/officeart/2005/8/layout/hierarchy3"/>
    <dgm:cxn modelId="{020ACBEA-F5C9-4F95-ACBA-12E9C50EC2F6}" type="presParOf" srcId="{4E3CCABF-8879-47D0-B1C9-9E0ACF7111A4}" destId="{347887D3-D336-46A5-9D23-C2D0D8181087}" srcOrd="4" destOrd="0" presId="urn:microsoft.com/office/officeart/2005/8/layout/hierarchy3"/>
    <dgm:cxn modelId="{B11A8D80-6570-41E6-9D06-F90AFFA8740F}" type="presParOf" srcId="{4E3CCABF-8879-47D0-B1C9-9E0ACF7111A4}" destId="{26CBE878-4720-4FC1-8093-9BBA0009C020}" srcOrd="5" destOrd="0" presId="urn:microsoft.com/office/officeart/2005/8/layout/hierarchy3"/>
    <dgm:cxn modelId="{D176D5FA-39B7-45EA-83F2-B9F783F54BE5}" type="presParOf" srcId="{007AFF62-EB33-458D-B8AF-6795EB3A8223}" destId="{9536A1BA-16F8-4450-8E3C-B9CF13357668}" srcOrd="1" destOrd="0" presId="urn:microsoft.com/office/officeart/2005/8/layout/hierarchy3"/>
    <dgm:cxn modelId="{3AE3D0F2-8E3B-440C-B03B-2429C57A204B}" type="presParOf" srcId="{9536A1BA-16F8-4450-8E3C-B9CF13357668}" destId="{3BB28749-7EA6-4637-B8B0-A8DC2DAD1695}" srcOrd="0" destOrd="0" presId="urn:microsoft.com/office/officeart/2005/8/layout/hierarchy3"/>
    <dgm:cxn modelId="{B7A7657B-3782-4FA0-851F-FD62DAD0E2E5}" type="presParOf" srcId="{3BB28749-7EA6-4637-B8B0-A8DC2DAD1695}" destId="{5E212DEC-7C10-4E89-8CE7-3ACCF40E2E95}" srcOrd="0" destOrd="0" presId="urn:microsoft.com/office/officeart/2005/8/layout/hierarchy3"/>
    <dgm:cxn modelId="{36674CB6-2E31-420E-9B97-A96EEB94B476}" type="presParOf" srcId="{3BB28749-7EA6-4637-B8B0-A8DC2DAD1695}" destId="{C587885B-7BD1-44F7-9711-D29A84E091F8}" srcOrd="1" destOrd="0" presId="urn:microsoft.com/office/officeart/2005/8/layout/hierarchy3"/>
    <dgm:cxn modelId="{6479FF32-6838-4566-BC16-9AFCE3C37267}" type="presParOf" srcId="{9536A1BA-16F8-4450-8E3C-B9CF13357668}" destId="{3E93DA9A-4A8C-4C6C-B29E-8D7E0F3C88C1}" srcOrd="1" destOrd="0" presId="urn:microsoft.com/office/officeart/2005/8/layout/hierarchy3"/>
    <dgm:cxn modelId="{8263829D-1F05-4C73-AEF0-C8484DD17BA0}" type="presParOf" srcId="{3E93DA9A-4A8C-4C6C-B29E-8D7E0F3C88C1}" destId="{D4FC9395-AB75-44A3-93EC-AC7977448F83}" srcOrd="0" destOrd="0" presId="urn:microsoft.com/office/officeart/2005/8/layout/hierarchy3"/>
    <dgm:cxn modelId="{2DEB1A47-FC7E-4418-88B9-BCFA6467C01B}" type="presParOf" srcId="{3E93DA9A-4A8C-4C6C-B29E-8D7E0F3C88C1}" destId="{EAC6BB54-8BFD-4F5F-858A-C0900534D03E}" srcOrd="1" destOrd="0" presId="urn:microsoft.com/office/officeart/2005/8/layout/hierarchy3"/>
    <dgm:cxn modelId="{7F96CE27-DA38-43FE-813C-443D0F47FA4B}" type="presParOf" srcId="{3E93DA9A-4A8C-4C6C-B29E-8D7E0F3C88C1}" destId="{6B3C3B4D-3414-4224-B7FC-59323991C256}" srcOrd="2" destOrd="0" presId="urn:microsoft.com/office/officeart/2005/8/layout/hierarchy3"/>
    <dgm:cxn modelId="{FB15969A-29B5-4700-B02D-4FA3D49DCFAE}" type="presParOf" srcId="{3E93DA9A-4A8C-4C6C-B29E-8D7E0F3C88C1}" destId="{4A9EA510-E928-4E3E-B1FA-153F80A9C4CE}" srcOrd="3" destOrd="0" presId="urn:microsoft.com/office/officeart/2005/8/layout/hierarchy3"/>
    <dgm:cxn modelId="{B991CAEA-F5B6-4374-94AC-CC2A5BE6FB19}" type="presParOf" srcId="{3E93DA9A-4A8C-4C6C-B29E-8D7E0F3C88C1}" destId="{6085FEF3-BEFC-43E7-84F8-38D167C8C0C4}" srcOrd="4" destOrd="0" presId="urn:microsoft.com/office/officeart/2005/8/layout/hierarchy3"/>
    <dgm:cxn modelId="{3DC07462-082E-4F57-812C-49B6490473A8}" type="presParOf" srcId="{3E93DA9A-4A8C-4C6C-B29E-8D7E0F3C88C1}" destId="{8790B825-2DEE-4E5B-97BC-9C5BBB97E0BF}" srcOrd="5" destOrd="0" presId="urn:microsoft.com/office/officeart/2005/8/layout/hierarchy3"/>
    <dgm:cxn modelId="{639AAAAC-A633-4DC7-825C-30E82C6BC77E}" type="presParOf" srcId="{007AFF62-EB33-458D-B8AF-6795EB3A8223}" destId="{EA885992-CB65-44E9-9E11-145DA74B917C}" srcOrd="2" destOrd="0" presId="urn:microsoft.com/office/officeart/2005/8/layout/hierarchy3"/>
    <dgm:cxn modelId="{8D7C087D-C0BF-4F7F-A563-5D81B151018C}" type="presParOf" srcId="{EA885992-CB65-44E9-9E11-145DA74B917C}" destId="{CD71DAF6-4D7A-4144-96F7-A5492289CC4D}" srcOrd="0" destOrd="0" presId="urn:microsoft.com/office/officeart/2005/8/layout/hierarchy3"/>
    <dgm:cxn modelId="{EEC15B9E-CAFB-4A19-AB54-D8075CE6BF6C}" type="presParOf" srcId="{CD71DAF6-4D7A-4144-96F7-A5492289CC4D}" destId="{B46FFC54-E3D7-4D4A-91AD-7B7DD3E93E11}" srcOrd="0" destOrd="0" presId="urn:microsoft.com/office/officeart/2005/8/layout/hierarchy3"/>
    <dgm:cxn modelId="{9514957A-48B3-41A7-A932-CEE8069AC14C}" type="presParOf" srcId="{CD71DAF6-4D7A-4144-96F7-A5492289CC4D}" destId="{C66F63FB-3D81-4A3E-BC71-8597BEB09DE5}" srcOrd="1" destOrd="0" presId="urn:microsoft.com/office/officeart/2005/8/layout/hierarchy3"/>
    <dgm:cxn modelId="{062F0128-8D93-4712-AB6A-F7E602E4C108}" type="presParOf" srcId="{EA885992-CB65-44E9-9E11-145DA74B917C}" destId="{98488676-4BF1-48DE-93AE-459177A83AD1}" srcOrd="1" destOrd="0" presId="urn:microsoft.com/office/officeart/2005/8/layout/hierarchy3"/>
    <dgm:cxn modelId="{0BF71081-59EC-455A-9555-63573707681C}" type="presParOf" srcId="{98488676-4BF1-48DE-93AE-459177A83AD1}" destId="{2DB09DFD-46E9-4A08-9997-5E44D329D61F}" srcOrd="0" destOrd="0" presId="urn:microsoft.com/office/officeart/2005/8/layout/hierarchy3"/>
    <dgm:cxn modelId="{F540260E-BA6E-404C-AE1A-37C1316A76D0}" type="presParOf" srcId="{98488676-4BF1-48DE-93AE-459177A83AD1}" destId="{DDE4DF02-613D-4417-AE06-235D540136D1}" srcOrd="1" destOrd="0" presId="urn:microsoft.com/office/officeart/2005/8/layout/hierarchy3"/>
    <dgm:cxn modelId="{E6F2F15B-FA14-47B1-A79F-2037658AFBC8}" type="presParOf" srcId="{98488676-4BF1-48DE-93AE-459177A83AD1}" destId="{82221A67-ECCD-46F2-9195-8361F8744449}" srcOrd="2" destOrd="0" presId="urn:microsoft.com/office/officeart/2005/8/layout/hierarchy3"/>
    <dgm:cxn modelId="{C306D3BB-331E-4348-A788-1CEFAA4794D9}" type="presParOf" srcId="{98488676-4BF1-48DE-93AE-459177A83AD1}" destId="{D3862FD9-EDDC-42AB-9C0F-33E84134090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0E9C0-29B7-4E4C-81CF-295E46ACB06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E907E3-41C5-4FA1-B605-22BA55B7F1B9}">
      <dgm:prSet phldrT="[Text]"/>
      <dgm:spPr/>
      <dgm:t>
        <a:bodyPr/>
        <a:lstStyle/>
        <a:p>
          <a:r>
            <a:rPr lang="en-US" dirty="0" smtClean="0"/>
            <a:t>May 18</a:t>
          </a:r>
          <a:endParaRPr lang="en-US" dirty="0"/>
        </a:p>
      </dgm:t>
    </dgm:pt>
    <dgm:pt modelId="{B8F5A467-3BE1-470F-A9A7-FC0AE5BD539B}" type="parTrans" cxnId="{A494D623-6030-40B7-AACF-A922F2C61C92}">
      <dgm:prSet/>
      <dgm:spPr/>
    </dgm:pt>
    <dgm:pt modelId="{7333EF0F-3F0D-4B50-B115-8EEC47690F4E}" type="sibTrans" cxnId="{A494D623-6030-40B7-AACF-A922F2C61C92}">
      <dgm:prSet/>
      <dgm:spPr/>
    </dgm:pt>
    <dgm:pt modelId="{E1531D6F-B412-42D4-A7DA-C5304AE4FD4B}">
      <dgm:prSet phldrT="[Text]"/>
      <dgm:spPr/>
      <dgm:t>
        <a:bodyPr/>
        <a:lstStyle/>
        <a:p>
          <a:r>
            <a:rPr lang="en-US" dirty="0" smtClean="0"/>
            <a:t>July 17</a:t>
          </a:r>
          <a:endParaRPr lang="en-US" dirty="0"/>
        </a:p>
      </dgm:t>
    </dgm:pt>
    <dgm:pt modelId="{82A19651-6F85-4389-93E0-5E5DE5A64E2E}" type="parTrans" cxnId="{FE9F973D-4804-47C7-AB42-8C17A7487134}">
      <dgm:prSet/>
      <dgm:spPr/>
    </dgm:pt>
    <dgm:pt modelId="{29753A35-1169-4CE1-BA36-79E74A271788}" type="sibTrans" cxnId="{FE9F973D-4804-47C7-AB42-8C17A7487134}">
      <dgm:prSet/>
      <dgm:spPr/>
    </dgm:pt>
    <dgm:pt modelId="{81203B86-8F98-4907-8DEF-919B247AB4B8}">
      <dgm:prSet phldrT="[Text]"/>
      <dgm:spPr/>
      <dgm:t>
        <a:bodyPr/>
        <a:lstStyle/>
        <a:p>
          <a:r>
            <a:rPr lang="en-US" dirty="0" smtClean="0"/>
            <a:t>August 16</a:t>
          </a:r>
          <a:endParaRPr lang="en-US" dirty="0"/>
        </a:p>
      </dgm:t>
    </dgm:pt>
    <dgm:pt modelId="{092F2E1D-4001-4F2F-9BED-C290C4269DBE}" type="parTrans" cxnId="{82AA7662-F554-4C30-9563-7D9D3BC47931}">
      <dgm:prSet/>
      <dgm:spPr/>
    </dgm:pt>
    <dgm:pt modelId="{A3965EDD-A401-4C07-BF4E-2D6DB0BE5E1E}" type="sibTrans" cxnId="{82AA7662-F554-4C30-9563-7D9D3BC47931}">
      <dgm:prSet/>
      <dgm:spPr/>
    </dgm:pt>
    <dgm:pt modelId="{11136186-81EF-405A-B4B4-2788255C482A}">
      <dgm:prSet phldrT="[Text]"/>
      <dgm:spPr/>
      <dgm:t>
        <a:bodyPr/>
        <a:lstStyle/>
        <a:p>
          <a:r>
            <a:rPr lang="en-US" dirty="0" err="1" smtClean="0"/>
            <a:t>USTR</a:t>
          </a:r>
          <a:r>
            <a:rPr lang="en-US" dirty="0" smtClean="0"/>
            <a:t> sends formal notice to Congress of US’ intent to renegotiate NAFTA</a:t>
          </a:r>
          <a:endParaRPr lang="en-US" dirty="0"/>
        </a:p>
      </dgm:t>
    </dgm:pt>
    <dgm:pt modelId="{7991D0E4-CCF6-4038-A6D5-EAB3598D8A67}" type="parTrans" cxnId="{4912C0FE-09E4-4BC1-9DAA-4CE8E5D36F38}">
      <dgm:prSet/>
      <dgm:spPr/>
    </dgm:pt>
    <dgm:pt modelId="{664670C9-5ADA-4ADF-95BA-DFD5F5F7278C}" type="sibTrans" cxnId="{4912C0FE-09E4-4BC1-9DAA-4CE8E5D36F38}">
      <dgm:prSet/>
      <dgm:spPr/>
    </dgm:pt>
    <dgm:pt modelId="{720A4056-6B3C-4CB7-AFD8-D7988A1BB528}">
      <dgm:prSet phldrT="[Text]"/>
      <dgm:spPr/>
      <dgm:t>
        <a:bodyPr/>
        <a:lstStyle/>
        <a:p>
          <a:r>
            <a:rPr lang="en-US" dirty="0" smtClean="0"/>
            <a:t>Shortly thereafter, </a:t>
          </a:r>
          <a:r>
            <a:rPr lang="en-US" dirty="0" err="1" smtClean="0"/>
            <a:t>USTR</a:t>
          </a:r>
          <a:r>
            <a:rPr lang="en-US" dirty="0" smtClean="0"/>
            <a:t> requests comments on NAFTA negotiation</a:t>
          </a:r>
          <a:endParaRPr lang="en-US" dirty="0"/>
        </a:p>
      </dgm:t>
    </dgm:pt>
    <dgm:pt modelId="{3E3A465B-2CEE-44F0-ADF7-4A60E6060486}" type="parTrans" cxnId="{64D3ADF5-AB4B-480B-834B-B8D19650D8A9}">
      <dgm:prSet/>
      <dgm:spPr/>
    </dgm:pt>
    <dgm:pt modelId="{3ECFB570-CEB5-46B7-9848-9958C8C334A1}" type="sibTrans" cxnId="{64D3ADF5-AB4B-480B-834B-B8D19650D8A9}">
      <dgm:prSet/>
      <dgm:spPr/>
    </dgm:pt>
    <dgm:pt modelId="{C8543C37-050B-4AA5-82F6-4CDD79752C01}">
      <dgm:prSet phldrT="[Text]"/>
      <dgm:spPr/>
      <dgm:t>
        <a:bodyPr/>
        <a:lstStyle/>
        <a:p>
          <a:r>
            <a:rPr lang="en-US" dirty="0" smtClean="0"/>
            <a:t>(30 days prior to end of 90 day period)</a:t>
          </a:r>
          <a:endParaRPr lang="en-US" dirty="0"/>
        </a:p>
      </dgm:t>
    </dgm:pt>
    <dgm:pt modelId="{D6D4FA64-9F73-46D0-B28F-844C71CE0D26}" type="parTrans" cxnId="{DADFE53D-8D25-4C32-BE1D-11E11C7D2127}">
      <dgm:prSet/>
      <dgm:spPr/>
    </dgm:pt>
    <dgm:pt modelId="{7AE1979B-A683-4751-AA1B-698009A6AA58}" type="sibTrans" cxnId="{DADFE53D-8D25-4C32-BE1D-11E11C7D2127}">
      <dgm:prSet/>
      <dgm:spPr/>
    </dgm:pt>
    <dgm:pt modelId="{BF9A2664-F70A-4113-9B83-85C6D01B7AEB}">
      <dgm:prSet phldrT="[Text]"/>
      <dgm:spPr/>
      <dgm:t>
        <a:bodyPr/>
        <a:lstStyle/>
        <a:p>
          <a:r>
            <a:rPr lang="en-US" dirty="0" smtClean="0"/>
            <a:t>90 day consultation period begins</a:t>
          </a:r>
          <a:endParaRPr lang="en-US" dirty="0"/>
        </a:p>
      </dgm:t>
    </dgm:pt>
    <dgm:pt modelId="{AECAD27D-0544-4436-ACC7-C8F10CCD809D}" type="parTrans" cxnId="{503589F0-41BD-430F-8890-4A3B7204676D}">
      <dgm:prSet/>
      <dgm:spPr/>
    </dgm:pt>
    <dgm:pt modelId="{F9DB02A9-EED5-47E6-9724-7C34DC2C9B29}" type="sibTrans" cxnId="{503589F0-41BD-430F-8890-4A3B7204676D}">
      <dgm:prSet/>
      <dgm:spPr/>
    </dgm:pt>
    <dgm:pt modelId="{715D5345-482A-475E-AE55-6DFD67AB1411}">
      <dgm:prSet phldrT="[Text]"/>
      <dgm:spPr/>
      <dgm:t>
        <a:bodyPr/>
        <a:lstStyle/>
        <a:p>
          <a:r>
            <a:rPr lang="en-US" dirty="0" smtClean="0"/>
            <a:t>US to present to congress a detailed analysis of terms and objectives of negotiation</a:t>
          </a:r>
          <a:endParaRPr lang="en-US" dirty="0"/>
        </a:p>
      </dgm:t>
    </dgm:pt>
    <dgm:pt modelId="{807D162D-6439-4374-82CE-C2557228A4A1}" type="parTrans" cxnId="{E40891BA-DCE5-4C55-994D-B40CD69CEF6B}">
      <dgm:prSet/>
      <dgm:spPr/>
    </dgm:pt>
    <dgm:pt modelId="{38F0A4CD-8D79-45EC-B8EA-0A1FE866E1B8}" type="sibTrans" cxnId="{E40891BA-DCE5-4C55-994D-B40CD69CEF6B}">
      <dgm:prSet/>
      <dgm:spPr/>
    </dgm:pt>
    <dgm:pt modelId="{67F9C82D-2EFE-47BA-8C1D-E3B6794B6316}">
      <dgm:prSet phldrT="[Text]"/>
      <dgm:spPr/>
      <dgm:t>
        <a:bodyPr/>
        <a:lstStyle/>
        <a:p>
          <a:r>
            <a:rPr lang="en-US" dirty="0" smtClean="0"/>
            <a:t>Public</a:t>
          </a:r>
          <a:endParaRPr lang="en-US" dirty="0"/>
        </a:p>
      </dgm:t>
    </dgm:pt>
    <dgm:pt modelId="{58C37D7B-CE15-4D94-879B-E16274A5FA5D}" type="parTrans" cxnId="{8D757BBF-1B7F-4106-B320-1214B4DACFE2}">
      <dgm:prSet/>
      <dgm:spPr/>
    </dgm:pt>
    <dgm:pt modelId="{C49EB38C-EEA5-4B6C-A25A-7047FCE8DB08}" type="sibTrans" cxnId="{8D757BBF-1B7F-4106-B320-1214B4DACFE2}">
      <dgm:prSet/>
      <dgm:spPr/>
    </dgm:pt>
    <dgm:pt modelId="{1C1FA8BF-09E4-4D59-93AD-48D3A943DFC8}">
      <dgm:prSet phldrT="[Text]"/>
      <dgm:spPr/>
      <dgm:t>
        <a:bodyPr/>
        <a:lstStyle/>
        <a:p>
          <a:r>
            <a:rPr lang="en-US" dirty="0" smtClean="0"/>
            <a:t>End of 90 day consultation period</a:t>
          </a:r>
          <a:endParaRPr lang="en-US" dirty="0"/>
        </a:p>
      </dgm:t>
    </dgm:pt>
    <dgm:pt modelId="{721B3B62-E8A3-414B-B7F1-D731301EF1C8}" type="parTrans" cxnId="{E2C4CBE9-A158-4A73-97C3-285F5389283F}">
      <dgm:prSet/>
      <dgm:spPr/>
    </dgm:pt>
    <dgm:pt modelId="{EFD5B26D-900F-4E9D-A09E-9235F8510E21}" type="sibTrans" cxnId="{E2C4CBE9-A158-4A73-97C3-285F5389283F}">
      <dgm:prSet/>
      <dgm:spPr/>
    </dgm:pt>
    <dgm:pt modelId="{9BE5DDE5-6D6D-426F-9EEC-AA94E7FF6C2E}">
      <dgm:prSet phldrT="[Text]"/>
      <dgm:spPr/>
      <dgm:t>
        <a:bodyPr/>
        <a:lstStyle/>
        <a:p>
          <a:r>
            <a:rPr lang="en-US" dirty="0" smtClean="0"/>
            <a:t>Initiation of negotiation between three countries</a:t>
          </a:r>
          <a:endParaRPr lang="en-US" dirty="0"/>
        </a:p>
      </dgm:t>
    </dgm:pt>
    <dgm:pt modelId="{D79351E6-1761-41C4-A170-00A0D7EA1E35}" type="parTrans" cxnId="{8C9B314C-F36A-4DA8-BA2E-F25C1614F0A6}">
      <dgm:prSet/>
      <dgm:spPr/>
    </dgm:pt>
    <dgm:pt modelId="{6DBFF5CE-38AD-486C-9BF3-1E7401848408}" type="sibTrans" cxnId="{8C9B314C-F36A-4DA8-BA2E-F25C1614F0A6}">
      <dgm:prSet/>
      <dgm:spPr/>
    </dgm:pt>
    <dgm:pt modelId="{F4FB0A12-D331-431C-BB87-CFEFB4117DFA}" type="pres">
      <dgm:prSet presAssocID="{E860E9C0-29B7-4E4C-81CF-295E46ACB063}" presName="Name0" presStyleCnt="0">
        <dgm:presLayoutVars>
          <dgm:dir/>
          <dgm:animLvl val="lvl"/>
          <dgm:resizeHandles val="exact"/>
        </dgm:presLayoutVars>
      </dgm:prSet>
      <dgm:spPr/>
    </dgm:pt>
    <dgm:pt modelId="{FDA2275F-551F-4D5B-8717-734422A20E21}" type="pres">
      <dgm:prSet presAssocID="{90E907E3-41C5-4FA1-B605-22BA55B7F1B9}" presName="composite" presStyleCnt="0"/>
      <dgm:spPr/>
    </dgm:pt>
    <dgm:pt modelId="{2A8BA6DE-2D3E-442D-971F-CE204F6974F2}" type="pres">
      <dgm:prSet presAssocID="{90E907E3-41C5-4FA1-B605-22BA55B7F1B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0AA42-F131-4626-858E-D776A9436BED}" type="pres">
      <dgm:prSet presAssocID="{90E907E3-41C5-4FA1-B605-22BA55B7F1B9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EF220-3C0F-4D30-AABE-77930F5779ED}" type="pres">
      <dgm:prSet presAssocID="{7333EF0F-3F0D-4B50-B115-8EEC47690F4E}" presName="space" presStyleCnt="0"/>
      <dgm:spPr/>
    </dgm:pt>
    <dgm:pt modelId="{4C9F19CF-6D31-46BF-AA99-ACF4C61E0BA4}" type="pres">
      <dgm:prSet presAssocID="{E1531D6F-B412-42D4-A7DA-C5304AE4FD4B}" presName="composite" presStyleCnt="0"/>
      <dgm:spPr/>
    </dgm:pt>
    <dgm:pt modelId="{2F184B46-1BCE-4665-AC8F-50CBB5CD97DD}" type="pres">
      <dgm:prSet presAssocID="{E1531D6F-B412-42D4-A7DA-C5304AE4FD4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0DB6C-E605-4C70-A8B0-E70FCBB09F2C}" type="pres">
      <dgm:prSet presAssocID="{E1531D6F-B412-42D4-A7DA-C5304AE4FD4B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E4C1A-1A12-4233-9DCD-BF36A763642A}" type="pres">
      <dgm:prSet presAssocID="{29753A35-1169-4CE1-BA36-79E74A271788}" presName="space" presStyleCnt="0"/>
      <dgm:spPr/>
    </dgm:pt>
    <dgm:pt modelId="{7830CC72-C02C-4FAC-B276-CB9AFC5676E5}" type="pres">
      <dgm:prSet presAssocID="{81203B86-8F98-4907-8DEF-919B247AB4B8}" presName="composite" presStyleCnt="0"/>
      <dgm:spPr/>
    </dgm:pt>
    <dgm:pt modelId="{18715774-0D29-49D6-A55E-9FC3C2935ABF}" type="pres">
      <dgm:prSet presAssocID="{81203B86-8F98-4907-8DEF-919B247AB4B8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B878D-C856-4D61-9FDB-BBB0E310A95B}" type="pres">
      <dgm:prSet presAssocID="{81203B86-8F98-4907-8DEF-919B247AB4B8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984E9-A734-403A-9C96-7170622927ED}" type="presOf" srcId="{BF9A2664-F70A-4113-9B83-85C6D01B7AEB}" destId="{3680AA42-F131-4626-858E-D776A9436BED}" srcOrd="0" destOrd="1" presId="urn:microsoft.com/office/officeart/2005/8/layout/chevron1"/>
    <dgm:cxn modelId="{4912C0FE-09E4-4BC1-9DAA-4CE8E5D36F38}" srcId="{90E907E3-41C5-4FA1-B605-22BA55B7F1B9}" destId="{11136186-81EF-405A-B4B4-2788255C482A}" srcOrd="0" destOrd="0" parTransId="{7991D0E4-CCF6-4038-A6D5-EAB3598D8A67}" sibTransId="{664670C9-5ADA-4ADF-95BA-DFD5F5F7278C}"/>
    <dgm:cxn modelId="{A494D623-6030-40B7-AACF-A922F2C61C92}" srcId="{E860E9C0-29B7-4E4C-81CF-295E46ACB063}" destId="{90E907E3-41C5-4FA1-B605-22BA55B7F1B9}" srcOrd="0" destOrd="0" parTransId="{B8F5A467-3BE1-470F-A9A7-FC0AE5BD539B}" sibTransId="{7333EF0F-3F0D-4B50-B115-8EEC47690F4E}"/>
    <dgm:cxn modelId="{E2C4CBE9-A158-4A73-97C3-285F5389283F}" srcId="{81203B86-8F98-4907-8DEF-919B247AB4B8}" destId="{1C1FA8BF-09E4-4D59-93AD-48D3A943DFC8}" srcOrd="0" destOrd="0" parTransId="{721B3B62-E8A3-414B-B7F1-D731301EF1C8}" sibTransId="{EFD5B26D-900F-4E9D-A09E-9235F8510E21}"/>
    <dgm:cxn modelId="{3C7C4079-EDA3-4B80-A79B-FA7EF04F9D62}" type="presOf" srcId="{9BE5DDE5-6D6D-426F-9EEC-AA94E7FF6C2E}" destId="{DFAB878D-C856-4D61-9FDB-BBB0E310A95B}" srcOrd="0" destOrd="1" presId="urn:microsoft.com/office/officeart/2005/8/layout/chevron1"/>
    <dgm:cxn modelId="{F94E560C-D4C3-46B6-BEAD-E602429B2E78}" type="presOf" srcId="{C8543C37-050B-4AA5-82F6-4CDD79752C01}" destId="{3040DB6C-E605-4C70-A8B0-E70FCBB09F2C}" srcOrd="0" destOrd="0" presId="urn:microsoft.com/office/officeart/2005/8/layout/chevron1"/>
    <dgm:cxn modelId="{DE1FE48D-5FD9-445B-B288-30A67EE7112E}" type="presOf" srcId="{67F9C82D-2EFE-47BA-8C1D-E3B6794B6316}" destId="{3040DB6C-E605-4C70-A8B0-E70FCBB09F2C}" srcOrd="0" destOrd="2" presId="urn:microsoft.com/office/officeart/2005/8/layout/chevron1"/>
    <dgm:cxn modelId="{503589F0-41BD-430F-8890-4A3B7204676D}" srcId="{90E907E3-41C5-4FA1-B605-22BA55B7F1B9}" destId="{BF9A2664-F70A-4113-9B83-85C6D01B7AEB}" srcOrd="1" destOrd="0" parTransId="{AECAD27D-0544-4436-ACC7-C8F10CCD809D}" sibTransId="{F9DB02A9-EED5-47E6-9724-7C34DC2C9B29}"/>
    <dgm:cxn modelId="{48281177-9395-4D18-B942-432A5A1D6821}" type="presOf" srcId="{720A4056-6B3C-4CB7-AFD8-D7988A1BB528}" destId="{3680AA42-F131-4626-858E-D776A9436BED}" srcOrd="0" destOrd="2" presId="urn:microsoft.com/office/officeart/2005/8/layout/chevron1"/>
    <dgm:cxn modelId="{F8BD37C1-C023-4F1C-8CBA-91D311AD15EB}" type="presOf" srcId="{90E907E3-41C5-4FA1-B605-22BA55B7F1B9}" destId="{2A8BA6DE-2D3E-442D-971F-CE204F6974F2}" srcOrd="0" destOrd="0" presId="urn:microsoft.com/office/officeart/2005/8/layout/chevron1"/>
    <dgm:cxn modelId="{8D757BBF-1B7F-4106-B320-1214B4DACFE2}" srcId="{E1531D6F-B412-42D4-A7DA-C5304AE4FD4B}" destId="{67F9C82D-2EFE-47BA-8C1D-E3B6794B6316}" srcOrd="2" destOrd="0" parTransId="{58C37D7B-CE15-4D94-879B-E16274A5FA5D}" sibTransId="{C49EB38C-EEA5-4B6C-A25A-7047FCE8DB08}"/>
    <dgm:cxn modelId="{82AA7662-F554-4C30-9563-7D9D3BC47931}" srcId="{E860E9C0-29B7-4E4C-81CF-295E46ACB063}" destId="{81203B86-8F98-4907-8DEF-919B247AB4B8}" srcOrd="2" destOrd="0" parTransId="{092F2E1D-4001-4F2F-9BED-C290C4269DBE}" sibTransId="{A3965EDD-A401-4C07-BF4E-2D6DB0BE5E1E}"/>
    <dgm:cxn modelId="{A2969B29-6CFB-442C-9027-34DC8633B4E3}" type="presOf" srcId="{11136186-81EF-405A-B4B4-2788255C482A}" destId="{3680AA42-F131-4626-858E-D776A9436BED}" srcOrd="0" destOrd="0" presId="urn:microsoft.com/office/officeart/2005/8/layout/chevron1"/>
    <dgm:cxn modelId="{64D3ADF5-AB4B-480B-834B-B8D19650D8A9}" srcId="{90E907E3-41C5-4FA1-B605-22BA55B7F1B9}" destId="{720A4056-6B3C-4CB7-AFD8-D7988A1BB528}" srcOrd="2" destOrd="0" parTransId="{3E3A465B-2CEE-44F0-ADF7-4A60E6060486}" sibTransId="{3ECFB570-CEB5-46B7-9848-9958C8C334A1}"/>
    <dgm:cxn modelId="{3D1F29B0-8B9A-455F-BB9A-5C26BD3E1B0C}" type="presOf" srcId="{715D5345-482A-475E-AE55-6DFD67AB1411}" destId="{3040DB6C-E605-4C70-A8B0-E70FCBB09F2C}" srcOrd="0" destOrd="1" presId="urn:microsoft.com/office/officeart/2005/8/layout/chevron1"/>
    <dgm:cxn modelId="{3DE12682-DE6A-440A-BE7E-71877B3D77F1}" type="presOf" srcId="{81203B86-8F98-4907-8DEF-919B247AB4B8}" destId="{18715774-0D29-49D6-A55E-9FC3C2935ABF}" srcOrd="0" destOrd="0" presId="urn:microsoft.com/office/officeart/2005/8/layout/chevron1"/>
    <dgm:cxn modelId="{A1D29534-2344-4F26-9211-049F073448A8}" type="presOf" srcId="{E1531D6F-B412-42D4-A7DA-C5304AE4FD4B}" destId="{2F184B46-1BCE-4665-AC8F-50CBB5CD97DD}" srcOrd="0" destOrd="0" presId="urn:microsoft.com/office/officeart/2005/8/layout/chevron1"/>
    <dgm:cxn modelId="{CF218AF6-4699-4B14-AA2D-866E1D834290}" type="presOf" srcId="{1C1FA8BF-09E4-4D59-93AD-48D3A943DFC8}" destId="{DFAB878D-C856-4D61-9FDB-BBB0E310A95B}" srcOrd="0" destOrd="0" presId="urn:microsoft.com/office/officeart/2005/8/layout/chevron1"/>
    <dgm:cxn modelId="{8C9B314C-F36A-4DA8-BA2E-F25C1614F0A6}" srcId="{81203B86-8F98-4907-8DEF-919B247AB4B8}" destId="{9BE5DDE5-6D6D-426F-9EEC-AA94E7FF6C2E}" srcOrd="1" destOrd="0" parTransId="{D79351E6-1761-41C4-A170-00A0D7EA1E35}" sibTransId="{6DBFF5CE-38AD-486C-9BF3-1E7401848408}"/>
    <dgm:cxn modelId="{5E70A1C0-EDCB-437B-B635-513F4D146807}" type="presOf" srcId="{E860E9C0-29B7-4E4C-81CF-295E46ACB063}" destId="{F4FB0A12-D331-431C-BB87-CFEFB4117DFA}" srcOrd="0" destOrd="0" presId="urn:microsoft.com/office/officeart/2005/8/layout/chevron1"/>
    <dgm:cxn modelId="{E40891BA-DCE5-4C55-994D-B40CD69CEF6B}" srcId="{E1531D6F-B412-42D4-A7DA-C5304AE4FD4B}" destId="{715D5345-482A-475E-AE55-6DFD67AB1411}" srcOrd="1" destOrd="0" parTransId="{807D162D-6439-4374-82CE-C2557228A4A1}" sibTransId="{38F0A4CD-8D79-45EC-B8EA-0A1FE866E1B8}"/>
    <dgm:cxn modelId="{FE9F973D-4804-47C7-AB42-8C17A7487134}" srcId="{E860E9C0-29B7-4E4C-81CF-295E46ACB063}" destId="{E1531D6F-B412-42D4-A7DA-C5304AE4FD4B}" srcOrd="1" destOrd="0" parTransId="{82A19651-6F85-4389-93E0-5E5DE5A64E2E}" sibTransId="{29753A35-1169-4CE1-BA36-79E74A271788}"/>
    <dgm:cxn modelId="{DADFE53D-8D25-4C32-BE1D-11E11C7D2127}" srcId="{E1531D6F-B412-42D4-A7DA-C5304AE4FD4B}" destId="{C8543C37-050B-4AA5-82F6-4CDD79752C01}" srcOrd="0" destOrd="0" parTransId="{D6D4FA64-9F73-46D0-B28F-844C71CE0D26}" sibTransId="{7AE1979B-A683-4751-AA1B-698009A6AA58}"/>
    <dgm:cxn modelId="{4ECC8A42-C38D-42F0-AC18-6A6D5BCD2126}" type="presParOf" srcId="{F4FB0A12-D331-431C-BB87-CFEFB4117DFA}" destId="{FDA2275F-551F-4D5B-8717-734422A20E21}" srcOrd="0" destOrd="0" presId="urn:microsoft.com/office/officeart/2005/8/layout/chevron1"/>
    <dgm:cxn modelId="{694469B2-C00A-45A6-945B-AF8C92F85F53}" type="presParOf" srcId="{FDA2275F-551F-4D5B-8717-734422A20E21}" destId="{2A8BA6DE-2D3E-442D-971F-CE204F6974F2}" srcOrd="0" destOrd="0" presId="urn:microsoft.com/office/officeart/2005/8/layout/chevron1"/>
    <dgm:cxn modelId="{AEBC9558-0082-434A-BFE7-69EAFACCC764}" type="presParOf" srcId="{FDA2275F-551F-4D5B-8717-734422A20E21}" destId="{3680AA42-F131-4626-858E-D776A9436BED}" srcOrd="1" destOrd="0" presId="urn:microsoft.com/office/officeart/2005/8/layout/chevron1"/>
    <dgm:cxn modelId="{4ED80566-BFFE-49C3-A35B-D532EE424CA4}" type="presParOf" srcId="{F4FB0A12-D331-431C-BB87-CFEFB4117DFA}" destId="{C62EF220-3C0F-4D30-AABE-77930F5779ED}" srcOrd="1" destOrd="0" presId="urn:microsoft.com/office/officeart/2005/8/layout/chevron1"/>
    <dgm:cxn modelId="{64FD3089-D0BA-41A1-9061-69DF60B489D6}" type="presParOf" srcId="{F4FB0A12-D331-431C-BB87-CFEFB4117DFA}" destId="{4C9F19CF-6D31-46BF-AA99-ACF4C61E0BA4}" srcOrd="2" destOrd="0" presId="urn:microsoft.com/office/officeart/2005/8/layout/chevron1"/>
    <dgm:cxn modelId="{C9B5D76F-B30B-447F-9431-527B4A4EBDAE}" type="presParOf" srcId="{4C9F19CF-6D31-46BF-AA99-ACF4C61E0BA4}" destId="{2F184B46-1BCE-4665-AC8F-50CBB5CD97DD}" srcOrd="0" destOrd="0" presId="urn:microsoft.com/office/officeart/2005/8/layout/chevron1"/>
    <dgm:cxn modelId="{7F728A97-604B-496E-9459-96B4CD5817CF}" type="presParOf" srcId="{4C9F19CF-6D31-46BF-AA99-ACF4C61E0BA4}" destId="{3040DB6C-E605-4C70-A8B0-E70FCBB09F2C}" srcOrd="1" destOrd="0" presId="urn:microsoft.com/office/officeart/2005/8/layout/chevron1"/>
    <dgm:cxn modelId="{4CA3B980-F89C-4BAD-A167-AA103CCF86C5}" type="presParOf" srcId="{F4FB0A12-D331-431C-BB87-CFEFB4117DFA}" destId="{E59E4C1A-1A12-4233-9DCD-BF36A763642A}" srcOrd="3" destOrd="0" presId="urn:microsoft.com/office/officeart/2005/8/layout/chevron1"/>
    <dgm:cxn modelId="{7EA5805A-B8D0-4DF8-B428-83434A780AB2}" type="presParOf" srcId="{F4FB0A12-D331-431C-BB87-CFEFB4117DFA}" destId="{7830CC72-C02C-4FAC-B276-CB9AFC5676E5}" srcOrd="4" destOrd="0" presId="urn:microsoft.com/office/officeart/2005/8/layout/chevron1"/>
    <dgm:cxn modelId="{D64CD5D4-CC9F-4ED3-8991-317699CDA134}" type="presParOf" srcId="{7830CC72-C02C-4FAC-B276-CB9AFC5676E5}" destId="{18715774-0D29-49D6-A55E-9FC3C2935ABF}" srcOrd="0" destOrd="0" presId="urn:microsoft.com/office/officeart/2005/8/layout/chevron1"/>
    <dgm:cxn modelId="{B4ACDD74-50DF-4C86-84C3-15A4207CCE9C}" type="presParOf" srcId="{7830CC72-C02C-4FAC-B276-CB9AFC5676E5}" destId="{DFAB878D-C856-4D61-9FDB-BBB0E310A95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60E9C0-29B7-4E4C-81CF-295E46ACB06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207A02A-3C2D-491B-BDD8-54D89F74C178}">
      <dgm:prSet custT="1"/>
      <dgm:spPr/>
      <dgm:t>
        <a:bodyPr/>
        <a:lstStyle/>
        <a:p>
          <a:r>
            <a:rPr lang="en-US" sz="1800" dirty="0" smtClean="0"/>
            <a:t>Fall</a:t>
          </a:r>
          <a:endParaRPr lang="en-US" sz="1800" dirty="0"/>
        </a:p>
      </dgm:t>
    </dgm:pt>
    <dgm:pt modelId="{D27D496E-71E1-459D-90E7-6861CF02D18B}" type="parTrans" cxnId="{A56A02C7-714E-405A-930B-E12453E57A53}">
      <dgm:prSet/>
      <dgm:spPr/>
      <dgm:t>
        <a:bodyPr/>
        <a:lstStyle/>
        <a:p>
          <a:endParaRPr lang="en-US" sz="1800"/>
        </a:p>
      </dgm:t>
    </dgm:pt>
    <dgm:pt modelId="{8E1E2709-5AA9-4000-BC4A-5AAF09FBE013}" type="sibTrans" cxnId="{A56A02C7-714E-405A-930B-E12453E57A53}">
      <dgm:prSet/>
      <dgm:spPr/>
      <dgm:t>
        <a:bodyPr/>
        <a:lstStyle/>
        <a:p>
          <a:endParaRPr lang="en-US" sz="1800"/>
        </a:p>
      </dgm:t>
    </dgm:pt>
    <dgm:pt modelId="{3A416FF4-BADC-4680-B02B-9099CB7F2FE0}">
      <dgm:prSet custT="1"/>
      <dgm:spPr/>
      <dgm:t>
        <a:bodyPr/>
        <a:lstStyle/>
        <a:p>
          <a:r>
            <a:rPr lang="en-US" sz="1800" dirty="0" smtClean="0"/>
            <a:t>Mexican Presidential Primaries begin</a:t>
          </a:r>
          <a:endParaRPr lang="en-US" sz="1800" dirty="0"/>
        </a:p>
      </dgm:t>
    </dgm:pt>
    <dgm:pt modelId="{6585D693-DBB0-4CF9-BD83-6457399BF3F2}" type="parTrans" cxnId="{43F3F499-EF5C-416F-87BD-E097B41B81A4}">
      <dgm:prSet/>
      <dgm:spPr/>
      <dgm:t>
        <a:bodyPr/>
        <a:lstStyle/>
        <a:p>
          <a:endParaRPr lang="en-US" sz="1800"/>
        </a:p>
      </dgm:t>
    </dgm:pt>
    <dgm:pt modelId="{92199504-EDB9-4E5A-AEB1-C4AB248C6791}" type="sibTrans" cxnId="{43F3F499-EF5C-416F-87BD-E097B41B81A4}">
      <dgm:prSet/>
      <dgm:spPr/>
      <dgm:t>
        <a:bodyPr/>
        <a:lstStyle/>
        <a:p>
          <a:endParaRPr lang="en-US" sz="1800"/>
        </a:p>
      </dgm:t>
    </dgm:pt>
    <dgm:pt modelId="{A0312E5C-8760-43A6-AFC8-2CC073CCBB40}">
      <dgm:prSet custT="1"/>
      <dgm:spPr/>
      <dgm:t>
        <a:bodyPr/>
        <a:lstStyle/>
        <a:p>
          <a:r>
            <a:rPr lang="en-US" sz="1800" dirty="0" smtClean="0"/>
            <a:t>Winter</a:t>
          </a:r>
          <a:endParaRPr lang="en-US" sz="1800" dirty="0"/>
        </a:p>
      </dgm:t>
    </dgm:pt>
    <dgm:pt modelId="{5A951AB5-99BE-4EC2-8E98-D47DD8596BDD}" type="parTrans" cxnId="{89876E8F-C3CB-4E9B-8704-641066907D69}">
      <dgm:prSet/>
      <dgm:spPr/>
      <dgm:t>
        <a:bodyPr/>
        <a:lstStyle/>
        <a:p>
          <a:endParaRPr lang="en-US" sz="1800"/>
        </a:p>
      </dgm:t>
    </dgm:pt>
    <dgm:pt modelId="{7A0A29ED-3F12-4364-BF9F-027F3EDBCB44}" type="sibTrans" cxnId="{89876E8F-C3CB-4E9B-8704-641066907D69}">
      <dgm:prSet/>
      <dgm:spPr/>
      <dgm:t>
        <a:bodyPr/>
        <a:lstStyle/>
        <a:p>
          <a:endParaRPr lang="en-US" sz="1800"/>
        </a:p>
      </dgm:t>
    </dgm:pt>
    <dgm:pt modelId="{EA5F0FE2-330A-4409-A91C-10E2A16CA21F}">
      <dgm:prSet custT="1"/>
      <dgm:spPr/>
      <dgm:t>
        <a:bodyPr/>
        <a:lstStyle/>
        <a:p>
          <a:r>
            <a:rPr lang="en-US" sz="1800" dirty="0" smtClean="0"/>
            <a:t>US and Mexican authorities hope to have major NAFTA points ironed out</a:t>
          </a:r>
          <a:endParaRPr lang="en-US" sz="1800" dirty="0"/>
        </a:p>
      </dgm:t>
    </dgm:pt>
    <dgm:pt modelId="{24DE6117-0C1C-48E8-8B60-F866F81FCF99}" type="parTrans" cxnId="{A201BA45-C6E9-4824-8533-D1022C3AE937}">
      <dgm:prSet/>
      <dgm:spPr/>
      <dgm:t>
        <a:bodyPr/>
        <a:lstStyle/>
        <a:p>
          <a:endParaRPr lang="en-US" sz="1800"/>
        </a:p>
      </dgm:t>
    </dgm:pt>
    <dgm:pt modelId="{3BB31751-1525-4CE7-B7EE-C5DB3FD94520}" type="sibTrans" cxnId="{A201BA45-C6E9-4824-8533-D1022C3AE937}">
      <dgm:prSet/>
      <dgm:spPr/>
      <dgm:t>
        <a:bodyPr/>
        <a:lstStyle/>
        <a:p>
          <a:endParaRPr lang="en-US" sz="1800"/>
        </a:p>
      </dgm:t>
    </dgm:pt>
    <dgm:pt modelId="{2AB9A694-58E3-493A-9C45-337A1BE32DA3}">
      <dgm:prSet custT="1"/>
      <dgm:spPr/>
      <dgm:t>
        <a:bodyPr/>
        <a:lstStyle/>
        <a:p>
          <a:r>
            <a:rPr lang="en-US" sz="1800" dirty="0" smtClean="0"/>
            <a:t>Summer</a:t>
          </a:r>
          <a:endParaRPr lang="en-US" sz="1800" dirty="0"/>
        </a:p>
      </dgm:t>
    </dgm:pt>
    <dgm:pt modelId="{36D06392-5332-4B83-9768-798EBCCC323C}" type="parTrans" cxnId="{A7AD33EA-A658-49FA-9F42-429B37094A43}">
      <dgm:prSet/>
      <dgm:spPr/>
      <dgm:t>
        <a:bodyPr/>
        <a:lstStyle/>
        <a:p>
          <a:endParaRPr lang="en-US" sz="1800"/>
        </a:p>
      </dgm:t>
    </dgm:pt>
    <dgm:pt modelId="{869652E1-68E8-4839-A9C2-C54DBC4BA30E}" type="sibTrans" cxnId="{A7AD33EA-A658-49FA-9F42-429B37094A43}">
      <dgm:prSet/>
      <dgm:spPr/>
      <dgm:t>
        <a:bodyPr/>
        <a:lstStyle/>
        <a:p>
          <a:endParaRPr lang="en-US" sz="1800"/>
        </a:p>
      </dgm:t>
    </dgm:pt>
    <dgm:pt modelId="{A91D8F11-A7AA-4DB6-A3FD-8D84624EFA49}">
      <dgm:prSet custT="1"/>
      <dgm:spPr/>
      <dgm:t>
        <a:bodyPr/>
        <a:lstStyle/>
        <a:p>
          <a:r>
            <a:rPr lang="en-US" sz="1800" dirty="0" smtClean="0"/>
            <a:t>July 1, 2018: Mexican Presidential Elections</a:t>
          </a:r>
          <a:endParaRPr lang="en-US" sz="1800" dirty="0"/>
        </a:p>
      </dgm:t>
    </dgm:pt>
    <dgm:pt modelId="{989F3C0E-8270-4A42-BEA0-72FF279E570E}" type="parTrans" cxnId="{F2C57C78-DA12-4BAF-A730-A308750357E3}">
      <dgm:prSet/>
      <dgm:spPr/>
      <dgm:t>
        <a:bodyPr/>
        <a:lstStyle/>
        <a:p>
          <a:endParaRPr lang="en-US" sz="1800"/>
        </a:p>
      </dgm:t>
    </dgm:pt>
    <dgm:pt modelId="{FA03B8E8-9DD5-444B-85CC-731302FA83AD}" type="sibTrans" cxnId="{F2C57C78-DA12-4BAF-A730-A308750357E3}">
      <dgm:prSet/>
      <dgm:spPr/>
      <dgm:t>
        <a:bodyPr/>
        <a:lstStyle/>
        <a:p>
          <a:endParaRPr lang="en-US" sz="1800"/>
        </a:p>
      </dgm:t>
    </dgm:pt>
    <dgm:pt modelId="{15B24451-09BD-43FF-8E7A-C5697D12A787}">
      <dgm:prSet custT="1"/>
      <dgm:spPr/>
      <dgm:t>
        <a:bodyPr/>
        <a:lstStyle/>
        <a:p>
          <a:r>
            <a:rPr lang="en-US" sz="1800" dirty="0" smtClean="0"/>
            <a:t>Tax Reform likely to be in Congress (</a:t>
          </a:r>
          <a:r>
            <a:rPr lang="en-US" sz="1800" dirty="0" err="1" smtClean="0"/>
            <a:t>WR</a:t>
          </a:r>
          <a:r>
            <a:rPr lang="en-US" sz="1800" dirty="0" smtClean="0"/>
            <a:t>: healthcare – scoring system)</a:t>
          </a:r>
          <a:endParaRPr lang="en-US" sz="1800" dirty="0"/>
        </a:p>
      </dgm:t>
    </dgm:pt>
    <dgm:pt modelId="{250F7793-8ED8-47FB-8C14-CE490A2F3748}" type="parTrans" cxnId="{EFC32281-9EE0-4E97-8C98-A176E01363C3}">
      <dgm:prSet/>
      <dgm:spPr/>
      <dgm:t>
        <a:bodyPr/>
        <a:lstStyle/>
        <a:p>
          <a:endParaRPr lang="en-US" sz="1800"/>
        </a:p>
      </dgm:t>
    </dgm:pt>
    <dgm:pt modelId="{C21C4A37-13A1-40CD-A224-E4409532A780}" type="sibTrans" cxnId="{EFC32281-9EE0-4E97-8C98-A176E01363C3}">
      <dgm:prSet/>
      <dgm:spPr/>
      <dgm:t>
        <a:bodyPr/>
        <a:lstStyle/>
        <a:p>
          <a:endParaRPr lang="en-US" sz="1800"/>
        </a:p>
      </dgm:t>
    </dgm:pt>
    <dgm:pt modelId="{D367B975-B2A4-4322-A1DC-F5A8ED41F787}">
      <dgm:prSet custT="1"/>
      <dgm:spPr/>
      <dgm:t>
        <a:bodyPr/>
        <a:lstStyle/>
        <a:p>
          <a:r>
            <a:rPr lang="en-US" sz="1800" dirty="0" smtClean="0"/>
            <a:t>Similar for Tax Reform</a:t>
          </a:r>
          <a:endParaRPr lang="en-US" sz="1800" dirty="0"/>
        </a:p>
      </dgm:t>
    </dgm:pt>
    <dgm:pt modelId="{2BDE0053-D450-4269-84FF-D711C61B3A6D}" type="parTrans" cxnId="{A3F24897-A0C7-484C-93EB-F1D004009C55}">
      <dgm:prSet/>
      <dgm:spPr/>
      <dgm:t>
        <a:bodyPr/>
        <a:lstStyle/>
        <a:p>
          <a:endParaRPr lang="en-US" sz="1800"/>
        </a:p>
      </dgm:t>
    </dgm:pt>
    <dgm:pt modelId="{56836964-5E6D-4D1D-8C7F-9A446BB84079}" type="sibTrans" cxnId="{A3F24897-A0C7-484C-93EB-F1D004009C55}">
      <dgm:prSet/>
      <dgm:spPr/>
      <dgm:t>
        <a:bodyPr/>
        <a:lstStyle/>
        <a:p>
          <a:endParaRPr lang="en-US" sz="1800"/>
        </a:p>
      </dgm:t>
    </dgm:pt>
    <dgm:pt modelId="{C3AAF26A-2AC6-4191-968A-D77DD513E540}">
      <dgm:prSet custT="1"/>
      <dgm:spPr/>
      <dgm:t>
        <a:bodyPr/>
        <a:lstStyle/>
        <a:p>
          <a:r>
            <a:rPr lang="en-US" sz="1800" dirty="0" smtClean="0"/>
            <a:t>Nov. 6, 2018: US Mid-Term Elections</a:t>
          </a:r>
          <a:endParaRPr lang="en-US" sz="1800" dirty="0"/>
        </a:p>
      </dgm:t>
    </dgm:pt>
    <dgm:pt modelId="{FEF86E94-FCD7-4089-BC8E-6341290475EC}" type="parTrans" cxnId="{6512F3FB-1790-4914-A6E8-31E7C8F1CBAE}">
      <dgm:prSet/>
      <dgm:spPr/>
      <dgm:t>
        <a:bodyPr/>
        <a:lstStyle/>
        <a:p>
          <a:endParaRPr lang="en-US" sz="1800"/>
        </a:p>
      </dgm:t>
    </dgm:pt>
    <dgm:pt modelId="{74218481-F3F1-4417-803C-F5EC6358B742}" type="sibTrans" cxnId="{6512F3FB-1790-4914-A6E8-31E7C8F1CBAE}">
      <dgm:prSet/>
      <dgm:spPr/>
      <dgm:t>
        <a:bodyPr/>
        <a:lstStyle/>
        <a:p>
          <a:endParaRPr lang="en-US" sz="1800"/>
        </a:p>
      </dgm:t>
    </dgm:pt>
    <dgm:pt modelId="{540EEE6A-9455-48B1-95EF-2338DF852996}">
      <dgm:prSet custT="1"/>
      <dgm:spPr/>
      <dgm:t>
        <a:bodyPr/>
        <a:lstStyle/>
        <a:p>
          <a:r>
            <a:rPr lang="en-US" sz="1800" dirty="0" smtClean="0"/>
            <a:t>Fall</a:t>
          </a:r>
          <a:endParaRPr lang="en-US" sz="1800" dirty="0"/>
        </a:p>
      </dgm:t>
    </dgm:pt>
    <dgm:pt modelId="{F073DCAB-AC35-4710-A925-543ED466B8CC}" type="parTrans" cxnId="{1DFE0883-55E3-4154-A887-6E62292B4BCC}">
      <dgm:prSet/>
      <dgm:spPr/>
      <dgm:t>
        <a:bodyPr/>
        <a:lstStyle/>
        <a:p>
          <a:endParaRPr lang="en-US" sz="1800"/>
        </a:p>
      </dgm:t>
    </dgm:pt>
    <dgm:pt modelId="{EB0AEEE5-9665-4DB4-B18A-AEAEE7F4A5D4}" type="sibTrans" cxnId="{1DFE0883-55E3-4154-A887-6E62292B4BCC}">
      <dgm:prSet/>
      <dgm:spPr/>
      <dgm:t>
        <a:bodyPr/>
        <a:lstStyle/>
        <a:p>
          <a:endParaRPr lang="en-US" sz="1800"/>
        </a:p>
      </dgm:t>
    </dgm:pt>
    <dgm:pt modelId="{8928DF0C-A4C1-4265-A973-CF8325A95311}">
      <dgm:prSet custT="1"/>
      <dgm:spPr/>
      <dgm:t>
        <a:bodyPr/>
        <a:lstStyle/>
        <a:p>
          <a:r>
            <a:rPr lang="en-US" sz="1800" dirty="0" smtClean="0"/>
            <a:t>Spring</a:t>
          </a:r>
          <a:endParaRPr lang="en-US" sz="1800" dirty="0"/>
        </a:p>
      </dgm:t>
    </dgm:pt>
    <dgm:pt modelId="{78CFF03A-F1F0-4CBD-B9E2-5191D4064BFD}" type="parTrans" cxnId="{F5CCDAE9-7156-4712-8BED-9BFB60AE57C4}">
      <dgm:prSet/>
      <dgm:spPr/>
      <dgm:t>
        <a:bodyPr/>
        <a:lstStyle/>
        <a:p>
          <a:endParaRPr lang="en-US" sz="1800"/>
        </a:p>
      </dgm:t>
    </dgm:pt>
    <dgm:pt modelId="{A6F00BED-FC8F-4E64-8212-B4F76F0E871C}" type="sibTrans" cxnId="{F5CCDAE9-7156-4712-8BED-9BFB60AE57C4}">
      <dgm:prSet/>
      <dgm:spPr/>
      <dgm:t>
        <a:bodyPr/>
        <a:lstStyle/>
        <a:p>
          <a:endParaRPr lang="en-US" sz="1800"/>
        </a:p>
      </dgm:t>
    </dgm:pt>
    <dgm:pt modelId="{F606EDA6-A554-42A1-8D89-0815937083C2}">
      <dgm:prSet custT="1"/>
      <dgm:spPr/>
      <dgm:t>
        <a:bodyPr/>
        <a:lstStyle/>
        <a:p>
          <a:r>
            <a:rPr lang="en-US" sz="1800" dirty="0" err="1" smtClean="0"/>
            <a:t>WR</a:t>
          </a:r>
          <a:r>
            <a:rPr lang="en-US" sz="1800" dirty="0" smtClean="0"/>
            <a:t>: NAFTA negotiations most likely to extend to 2018</a:t>
          </a:r>
          <a:endParaRPr lang="en-US" sz="1800" dirty="0"/>
        </a:p>
      </dgm:t>
    </dgm:pt>
    <dgm:pt modelId="{E1CFE199-C11A-4317-9F30-32F53C915D5C}" type="parTrans" cxnId="{7626B029-4BE9-4A0E-8BFE-790EC0910442}">
      <dgm:prSet/>
      <dgm:spPr/>
      <dgm:t>
        <a:bodyPr/>
        <a:lstStyle/>
        <a:p>
          <a:endParaRPr lang="en-US" sz="1800"/>
        </a:p>
      </dgm:t>
    </dgm:pt>
    <dgm:pt modelId="{05D20AA4-4E7F-4236-9753-C1DD091BD9F1}" type="sibTrans" cxnId="{7626B029-4BE9-4A0E-8BFE-790EC0910442}">
      <dgm:prSet/>
      <dgm:spPr/>
      <dgm:t>
        <a:bodyPr/>
        <a:lstStyle/>
        <a:p>
          <a:endParaRPr lang="en-US" sz="1800"/>
        </a:p>
      </dgm:t>
    </dgm:pt>
    <dgm:pt modelId="{F4FB0A12-D331-431C-BB87-CFEFB4117DFA}" type="pres">
      <dgm:prSet presAssocID="{E860E9C0-29B7-4E4C-81CF-295E46ACB063}" presName="Name0" presStyleCnt="0">
        <dgm:presLayoutVars>
          <dgm:dir/>
          <dgm:animLvl val="lvl"/>
          <dgm:resizeHandles val="exact"/>
        </dgm:presLayoutVars>
      </dgm:prSet>
      <dgm:spPr/>
    </dgm:pt>
    <dgm:pt modelId="{98DF82D1-40F9-4029-8A99-880E81B07A80}" type="pres">
      <dgm:prSet presAssocID="{A207A02A-3C2D-491B-BDD8-54D89F74C178}" presName="composite" presStyleCnt="0"/>
      <dgm:spPr/>
    </dgm:pt>
    <dgm:pt modelId="{B4A74793-8014-4102-B302-C9A546559885}" type="pres">
      <dgm:prSet presAssocID="{A207A02A-3C2D-491B-BDD8-54D89F74C178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67449-CCFA-4DFB-88E9-27233E251A5F}" type="pres">
      <dgm:prSet presAssocID="{A207A02A-3C2D-491B-BDD8-54D89F74C178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8BE12-D9BD-44ED-9FCC-AF837B09F351}" type="pres">
      <dgm:prSet presAssocID="{8E1E2709-5AA9-4000-BC4A-5AAF09FBE013}" presName="space" presStyleCnt="0"/>
      <dgm:spPr/>
    </dgm:pt>
    <dgm:pt modelId="{A18FF610-3A78-4415-98D5-6900CA109E24}" type="pres">
      <dgm:prSet presAssocID="{A0312E5C-8760-43A6-AFC8-2CC073CCBB40}" presName="composite" presStyleCnt="0"/>
      <dgm:spPr/>
    </dgm:pt>
    <dgm:pt modelId="{9F31F706-D52D-4D5A-BDBD-9CAC2B984B0A}" type="pres">
      <dgm:prSet presAssocID="{A0312E5C-8760-43A6-AFC8-2CC073CCBB40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DC179-7F97-4870-B54B-5B2AFB4FBCE1}" type="pres">
      <dgm:prSet presAssocID="{A0312E5C-8760-43A6-AFC8-2CC073CCBB40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30D7A-BAEF-47D6-B1BC-187217A5A9A4}" type="pres">
      <dgm:prSet presAssocID="{7A0A29ED-3F12-4364-BF9F-027F3EDBCB44}" presName="space" presStyleCnt="0"/>
      <dgm:spPr/>
    </dgm:pt>
    <dgm:pt modelId="{1033F162-C7C6-4E4C-8C7B-0D1636488D90}" type="pres">
      <dgm:prSet presAssocID="{8928DF0C-A4C1-4265-A973-CF8325A95311}" presName="composite" presStyleCnt="0"/>
      <dgm:spPr/>
    </dgm:pt>
    <dgm:pt modelId="{42F2AF61-1EE5-4780-B857-96FFEFEBDAB3}" type="pres">
      <dgm:prSet presAssocID="{8928DF0C-A4C1-4265-A973-CF8325A95311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9EF48-6376-4E34-8DF1-8E76FB7268FF}" type="pres">
      <dgm:prSet presAssocID="{8928DF0C-A4C1-4265-A973-CF8325A95311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AC47E-321C-40EE-98D7-A37FDFA86BBA}" type="pres">
      <dgm:prSet presAssocID="{A6F00BED-FC8F-4E64-8212-B4F76F0E871C}" presName="space" presStyleCnt="0"/>
      <dgm:spPr/>
    </dgm:pt>
    <dgm:pt modelId="{ED2A5A02-15E6-4B36-B3C3-8E90F33CE1DE}" type="pres">
      <dgm:prSet presAssocID="{2AB9A694-58E3-493A-9C45-337A1BE32DA3}" presName="composite" presStyleCnt="0"/>
      <dgm:spPr/>
    </dgm:pt>
    <dgm:pt modelId="{CBD04B8A-28A7-41FC-A466-A7AA335E0AA2}" type="pres">
      <dgm:prSet presAssocID="{2AB9A694-58E3-493A-9C45-337A1BE32DA3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74309-F217-42C3-9680-22F5F36C958F}" type="pres">
      <dgm:prSet presAssocID="{2AB9A694-58E3-493A-9C45-337A1BE32DA3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0D03A-6F8F-406A-B113-1CFEF58A7D9A}" type="pres">
      <dgm:prSet presAssocID="{869652E1-68E8-4839-A9C2-C54DBC4BA30E}" presName="space" presStyleCnt="0"/>
      <dgm:spPr/>
    </dgm:pt>
    <dgm:pt modelId="{9E5DAC99-C138-4153-BBED-67BA2ADB76A0}" type="pres">
      <dgm:prSet presAssocID="{540EEE6A-9455-48B1-95EF-2338DF852996}" presName="composite" presStyleCnt="0"/>
      <dgm:spPr/>
    </dgm:pt>
    <dgm:pt modelId="{D317D7DA-1B6F-472F-B661-68063EDE1DE4}" type="pres">
      <dgm:prSet presAssocID="{540EEE6A-9455-48B1-95EF-2338DF852996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E32FE-BF6D-49F1-A24B-55285F3A0796}" type="pres">
      <dgm:prSet presAssocID="{540EEE6A-9455-48B1-95EF-2338DF852996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1BA45-C6E9-4824-8533-D1022C3AE937}" srcId="{A0312E5C-8760-43A6-AFC8-2CC073CCBB40}" destId="{EA5F0FE2-330A-4409-A91C-10E2A16CA21F}" srcOrd="0" destOrd="0" parTransId="{24DE6117-0C1C-48E8-8B60-F866F81FCF99}" sibTransId="{3BB31751-1525-4CE7-B7EE-C5DB3FD94520}"/>
    <dgm:cxn modelId="{5ACDD1E7-694E-4A20-8607-8D59D86920F4}" type="presOf" srcId="{D367B975-B2A4-4322-A1DC-F5A8ED41F787}" destId="{A79DC179-7F97-4870-B54B-5B2AFB4FBCE1}" srcOrd="0" destOrd="1" presId="urn:microsoft.com/office/officeart/2005/8/layout/chevron1"/>
    <dgm:cxn modelId="{5774A85D-993D-416A-8BEF-954BA3857D3E}" type="presOf" srcId="{C3AAF26A-2AC6-4191-968A-D77DD513E540}" destId="{C15E32FE-BF6D-49F1-A24B-55285F3A0796}" srcOrd="0" destOrd="0" presId="urn:microsoft.com/office/officeart/2005/8/layout/chevron1"/>
    <dgm:cxn modelId="{F5CCDAE9-7156-4712-8BED-9BFB60AE57C4}" srcId="{E860E9C0-29B7-4E4C-81CF-295E46ACB063}" destId="{8928DF0C-A4C1-4265-A973-CF8325A95311}" srcOrd="2" destOrd="0" parTransId="{78CFF03A-F1F0-4CBD-B9E2-5191D4064BFD}" sibTransId="{A6F00BED-FC8F-4E64-8212-B4F76F0E871C}"/>
    <dgm:cxn modelId="{A3F24897-A0C7-484C-93EB-F1D004009C55}" srcId="{A0312E5C-8760-43A6-AFC8-2CC073CCBB40}" destId="{D367B975-B2A4-4322-A1DC-F5A8ED41F787}" srcOrd="1" destOrd="0" parTransId="{2BDE0053-D450-4269-84FF-D711C61B3A6D}" sibTransId="{56836964-5E6D-4D1D-8C7F-9A446BB84079}"/>
    <dgm:cxn modelId="{1DFE0883-55E3-4154-A887-6E62292B4BCC}" srcId="{E860E9C0-29B7-4E4C-81CF-295E46ACB063}" destId="{540EEE6A-9455-48B1-95EF-2338DF852996}" srcOrd="4" destOrd="0" parTransId="{F073DCAB-AC35-4710-A925-543ED466B8CC}" sibTransId="{EB0AEEE5-9665-4DB4-B18A-AEAEE7F4A5D4}"/>
    <dgm:cxn modelId="{7626B029-4BE9-4A0E-8BFE-790EC0910442}" srcId="{8928DF0C-A4C1-4265-A973-CF8325A95311}" destId="{F606EDA6-A554-42A1-8D89-0815937083C2}" srcOrd="0" destOrd="0" parTransId="{E1CFE199-C11A-4317-9F30-32F53C915D5C}" sibTransId="{05D20AA4-4E7F-4236-9753-C1DD091BD9F1}"/>
    <dgm:cxn modelId="{89876E8F-C3CB-4E9B-8704-641066907D69}" srcId="{E860E9C0-29B7-4E4C-81CF-295E46ACB063}" destId="{A0312E5C-8760-43A6-AFC8-2CC073CCBB40}" srcOrd="1" destOrd="0" parTransId="{5A951AB5-99BE-4EC2-8E98-D47DD8596BDD}" sibTransId="{7A0A29ED-3F12-4364-BF9F-027F3EDBCB44}"/>
    <dgm:cxn modelId="{A56A02C7-714E-405A-930B-E12453E57A53}" srcId="{E860E9C0-29B7-4E4C-81CF-295E46ACB063}" destId="{A207A02A-3C2D-491B-BDD8-54D89F74C178}" srcOrd="0" destOrd="0" parTransId="{D27D496E-71E1-459D-90E7-6861CF02D18B}" sibTransId="{8E1E2709-5AA9-4000-BC4A-5AAF09FBE013}"/>
    <dgm:cxn modelId="{DBAFAD1A-8672-429A-AF8D-080CD103196B}" type="presOf" srcId="{540EEE6A-9455-48B1-95EF-2338DF852996}" destId="{D317D7DA-1B6F-472F-B661-68063EDE1DE4}" srcOrd="0" destOrd="0" presId="urn:microsoft.com/office/officeart/2005/8/layout/chevron1"/>
    <dgm:cxn modelId="{1D92F9C6-27CA-4E92-BA82-F20948614E62}" type="presOf" srcId="{E860E9C0-29B7-4E4C-81CF-295E46ACB063}" destId="{F4FB0A12-D331-431C-BB87-CFEFB4117DFA}" srcOrd="0" destOrd="0" presId="urn:microsoft.com/office/officeart/2005/8/layout/chevron1"/>
    <dgm:cxn modelId="{AE260B9A-9EF1-4166-B063-521584F10F2E}" type="presOf" srcId="{EA5F0FE2-330A-4409-A91C-10E2A16CA21F}" destId="{A79DC179-7F97-4870-B54B-5B2AFB4FBCE1}" srcOrd="0" destOrd="0" presId="urn:microsoft.com/office/officeart/2005/8/layout/chevron1"/>
    <dgm:cxn modelId="{D817373C-A277-4A28-9B2C-A3848D510037}" type="presOf" srcId="{3A416FF4-BADC-4680-B02B-9099CB7F2FE0}" destId="{93867449-CCFA-4DFB-88E9-27233E251A5F}" srcOrd="0" destOrd="0" presId="urn:microsoft.com/office/officeart/2005/8/layout/chevron1"/>
    <dgm:cxn modelId="{745B4862-5407-436C-925C-DAD30002B12F}" type="presOf" srcId="{A207A02A-3C2D-491B-BDD8-54D89F74C178}" destId="{B4A74793-8014-4102-B302-C9A546559885}" srcOrd="0" destOrd="0" presId="urn:microsoft.com/office/officeart/2005/8/layout/chevron1"/>
    <dgm:cxn modelId="{DBACE1E8-BC1A-4395-8818-85A17A5F3D93}" type="presOf" srcId="{2AB9A694-58E3-493A-9C45-337A1BE32DA3}" destId="{CBD04B8A-28A7-41FC-A466-A7AA335E0AA2}" srcOrd="0" destOrd="0" presId="urn:microsoft.com/office/officeart/2005/8/layout/chevron1"/>
    <dgm:cxn modelId="{A9DA21F7-0FA4-4FA6-ADBF-F7589C326DD6}" type="presOf" srcId="{8928DF0C-A4C1-4265-A973-CF8325A95311}" destId="{42F2AF61-1EE5-4780-B857-96FFEFEBDAB3}" srcOrd="0" destOrd="0" presId="urn:microsoft.com/office/officeart/2005/8/layout/chevron1"/>
    <dgm:cxn modelId="{55D1A260-3F7A-4783-A6A2-FB0EA7E453A3}" type="presOf" srcId="{A0312E5C-8760-43A6-AFC8-2CC073CCBB40}" destId="{9F31F706-D52D-4D5A-BDBD-9CAC2B984B0A}" srcOrd="0" destOrd="0" presId="urn:microsoft.com/office/officeart/2005/8/layout/chevron1"/>
    <dgm:cxn modelId="{F2C57C78-DA12-4BAF-A730-A308750357E3}" srcId="{2AB9A694-58E3-493A-9C45-337A1BE32DA3}" destId="{A91D8F11-A7AA-4DB6-A3FD-8D84624EFA49}" srcOrd="0" destOrd="0" parTransId="{989F3C0E-8270-4A42-BEA0-72FF279E570E}" sibTransId="{FA03B8E8-9DD5-444B-85CC-731302FA83AD}"/>
    <dgm:cxn modelId="{EF989F87-3E94-45ED-997F-577654F44710}" type="presOf" srcId="{15B24451-09BD-43FF-8E7A-C5697D12A787}" destId="{93867449-CCFA-4DFB-88E9-27233E251A5F}" srcOrd="0" destOrd="1" presId="urn:microsoft.com/office/officeart/2005/8/layout/chevron1"/>
    <dgm:cxn modelId="{EFC32281-9EE0-4E97-8C98-A176E01363C3}" srcId="{A207A02A-3C2D-491B-BDD8-54D89F74C178}" destId="{15B24451-09BD-43FF-8E7A-C5697D12A787}" srcOrd="1" destOrd="0" parTransId="{250F7793-8ED8-47FB-8C14-CE490A2F3748}" sibTransId="{C21C4A37-13A1-40CD-A224-E4409532A780}"/>
    <dgm:cxn modelId="{0395B8C2-4EA6-4690-87B1-B14C3DB3773D}" type="presOf" srcId="{F606EDA6-A554-42A1-8D89-0815937083C2}" destId="{A879EF48-6376-4E34-8DF1-8E76FB7268FF}" srcOrd="0" destOrd="0" presId="urn:microsoft.com/office/officeart/2005/8/layout/chevron1"/>
    <dgm:cxn modelId="{A7AD33EA-A658-49FA-9F42-429B37094A43}" srcId="{E860E9C0-29B7-4E4C-81CF-295E46ACB063}" destId="{2AB9A694-58E3-493A-9C45-337A1BE32DA3}" srcOrd="3" destOrd="0" parTransId="{36D06392-5332-4B83-9768-798EBCCC323C}" sibTransId="{869652E1-68E8-4839-A9C2-C54DBC4BA30E}"/>
    <dgm:cxn modelId="{43F3F499-EF5C-416F-87BD-E097B41B81A4}" srcId="{A207A02A-3C2D-491B-BDD8-54D89F74C178}" destId="{3A416FF4-BADC-4680-B02B-9099CB7F2FE0}" srcOrd="0" destOrd="0" parTransId="{6585D693-DBB0-4CF9-BD83-6457399BF3F2}" sibTransId="{92199504-EDB9-4E5A-AEB1-C4AB248C6791}"/>
    <dgm:cxn modelId="{6512F3FB-1790-4914-A6E8-31E7C8F1CBAE}" srcId="{540EEE6A-9455-48B1-95EF-2338DF852996}" destId="{C3AAF26A-2AC6-4191-968A-D77DD513E540}" srcOrd="0" destOrd="0" parTransId="{FEF86E94-FCD7-4089-BC8E-6341290475EC}" sibTransId="{74218481-F3F1-4417-803C-F5EC6358B742}"/>
    <dgm:cxn modelId="{52C171F2-C14B-4683-AED9-49144151D1CB}" type="presOf" srcId="{A91D8F11-A7AA-4DB6-A3FD-8D84624EFA49}" destId="{AE474309-F217-42C3-9680-22F5F36C958F}" srcOrd="0" destOrd="0" presId="urn:microsoft.com/office/officeart/2005/8/layout/chevron1"/>
    <dgm:cxn modelId="{188C0092-DD2B-425C-B334-8455BB0D66F4}" type="presParOf" srcId="{F4FB0A12-D331-431C-BB87-CFEFB4117DFA}" destId="{98DF82D1-40F9-4029-8A99-880E81B07A80}" srcOrd="0" destOrd="0" presId="urn:microsoft.com/office/officeart/2005/8/layout/chevron1"/>
    <dgm:cxn modelId="{0FB02773-A426-454F-8736-FB1765383994}" type="presParOf" srcId="{98DF82D1-40F9-4029-8A99-880E81B07A80}" destId="{B4A74793-8014-4102-B302-C9A546559885}" srcOrd="0" destOrd="0" presId="urn:microsoft.com/office/officeart/2005/8/layout/chevron1"/>
    <dgm:cxn modelId="{1FA3F849-67B1-47AA-98BF-379E3249B606}" type="presParOf" srcId="{98DF82D1-40F9-4029-8A99-880E81B07A80}" destId="{93867449-CCFA-4DFB-88E9-27233E251A5F}" srcOrd="1" destOrd="0" presId="urn:microsoft.com/office/officeart/2005/8/layout/chevron1"/>
    <dgm:cxn modelId="{42A5E833-6E27-41CA-86DC-3E01D0E24E9E}" type="presParOf" srcId="{F4FB0A12-D331-431C-BB87-CFEFB4117DFA}" destId="{3168BE12-D9BD-44ED-9FCC-AF837B09F351}" srcOrd="1" destOrd="0" presId="urn:microsoft.com/office/officeart/2005/8/layout/chevron1"/>
    <dgm:cxn modelId="{F90B2D7D-B1EC-4A30-84C4-EBB47F774FF4}" type="presParOf" srcId="{F4FB0A12-D331-431C-BB87-CFEFB4117DFA}" destId="{A18FF610-3A78-4415-98D5-6900CA109E24}" srcOrd="2" destOrd="0" presId="urn:microsoft.com/office/officeart/2005/8/layout/chevron1"/>
    <dgm:cxn modelId="{81C44E49-FBEF-4E77-8647-FD9F24F02586}" type="presParOf" srcId="{A18FF610-3A78-4415-98D5-6900CA109E24}" destId="{9F31F706-D52D-4D5A-BDBD-9CAC2B984B0A}" srcOrd="0" destOrd="0" presId="urn:microsoft.com/office/officeart/2005/8/layout/chevron1"/>
    <dgm:cxn modelId="{3F57639F-F808-4D85-ADF8-EAEFF4718F04}" type="presParOf" srcId="{A18FF610-3A78-4415-98D5-6900CA109E24}" destId="{A79DC179-7F97-4870-B54B-5B2AFB4FBCE1}" srcOrd="1" destOrd="0" presId="urn:microsoft.com/office/officeart/2005/8/layout/chevron1"/>
    <dgm:cxn modelId="{8B05E084-8E9C-4021-B5D1-B2A2C4043B04}" type="presParOf" srcId="{F4FB0A12-D331-431C-BB87-CFEFB4117DFA}" destId="{DDE30D7A-BAEF-47D6-B1BC-187217A5A9A4}" srcOrd="3" destOrd="0" presId="urn:microsoft.com/office/officeart/2005/8/layout/chevron1"/>
    <dgm:cxn modelId="{9BD6C80E-A2E4-40E9-B145-E9873C41727F}" type="presParOf" srcId="{F4FB0A12-D331-431C-BB87-CFEFB4117DFA}" destId="{1033F162-C7C6-4E4C-8C7B-0D1636488D90}" srcOrd="4" destOrd="0" presId="urn:microsoft.com/office/officeart/2005/8/layout/chevron1"/>
    <dgm:cxn modelId="{A70F6CDD-CABE-4C7B-BD01-8D1151576F99}" type="presParOf" srcId="{1033F162-C7C6-4E4C-8C7B-0D1636488D90}" destId="{42F2AF61-1EE5-4780-B857-96FFEFEBDAB3}" srcOrd="0" destOrd="0" presId="urn:microsoft.com/office/officeart/2005/8/layout/chevron1"/>
    <dgm:cxn modelId="{1FB75284-869B-4EC1-8143-7EEB461CC4E7}" type="presParOf" srcId="{1033F162-C7C6-4E4C-8C7B-0D1636488D90}" destId="{A879EF48-6376-4E34-8DF1-8E76FB7268FF}" srcOrd="1" destOrd="0" presId="urn:microsoft.com/office/officeart/2005/8/layout/chevron1"/>
    <dgm:cxn modelId="{1CCBF096-6E5A-4034-BBE6-EFB23F5D0A25}" type="presParOf" srcId="{F4FB0A12-D331-431C-BB87-CFEFB4117DFA}" destId="{617AC47E-321C-40EE-98D7-A37FDFA86BBA}" srcOrd="5" destOrd="0" presId="urn:microsoft.com/office/officeart/2005/8/layout/chevron1"/>
    <dgm:cxn modelId="{88D00FA5-E9BC-4F0C-9351-E69F3ED72201}" type="presParOf" srcId="{F4FB0A12-D331-431C-BB87-CFEFB4117DFA}" destId="{ED2A5A02-15E6-4B36-B3C3-8E90F33CE1DE}" srcOrd="6" destOrd="0" presId="urn:microsoft.com/office/officeart/2005/8/layout/chevron1"/>
    <dgm:cxn modelId="{9E11520D-81C1-4810-A426-A1A87D637CAF}" type="presParOf" srcId="{ED2A5A02-15E6-4B36-B3C3-8E90F33CE1DE}" destId="{CBD04B8A-28A7-41FC-A466-A7AA335E0AA2}" srcOrd="0" destOrd="0" presId="urn:microsoft.com/office/officeart/2005/8/layout/chevron1"/>
    <dgm:cxn modelId="{90D33CB1-14B8-41ED-A15A-A271935FDCA1}" type="presParOf" srcId="{ED2A5A02-15E6-4B36-B3C3-8E90F33CE1DE}" destId="{AE474309-F217-42C3-9680-22F5F36C958F}" srcOrd="1" destOrd="0" presId="urn:microsoft.com/office/officeart/2005/8/layout/chevron1"/>
    <dgm:cxn modelId="{7786812A-6CC1-4033-ACC5-CF35CE22B700}" type="presParOf" srcId="{F4FB0A12-D331-431C-BB87-CFEFB4117DFA}" destId="{6AE0D03A-6F8F-406A-B113-1CFEF58A7D9A}" srcOrd="7" destOrd="0" presId="urn:microsoft.com/office/officeart/2005/8/layout/chevron1"/>
    <dgm:cxn modelId="{DA5CC105-46E9-4ABE-983A-5E667836490B}" type="presParOf" srcId="{F4FB0A12-D331-431C-BB87-CFEFB4117DFA}" destId="{9E5DAC99-C138-4153-BBED-67BA2ADB76A0}" srcOrd="8" destOrd="0" presId="urn:microsoft.com/office/officeart/2005/8/layout/chevron1"/>
    <dgm:cxn modelId="{C94DBBD7-57EF-4006-80FC-04EC93981236}" type="presParOf" srcId="{9E5DAC99-C138-4153-BBED-67BA2ADB76A0}" destId="{D317D7DA-1B6F-472F-B661-68063EDE1DE4}" srcOrd="0" destOrd="0" presId="urn:microsoft.com/office/officeart/2005/8/layout/chevron1"/>
    <dgm:cxn modelId="{8966B546-CD9F-4802-B05E-2FAA28A5F6CA}" type="presParOf" srcId="{9E5DAC99-C138-4153-BBED-67BA2ADB76A0}" destId="{C15E32FE-BF6D-49F1-A24B-55285F3A0796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D4E2B-0370-412A-BDA9-9D56B9E11EB3}">
      <dsp:nvSpPr>
        <dsp:cNvPr id="0" name=""/>
        <dsp:cNvSpPr/>
      </dsp:nvSpPr>
      <dsp:spPr>
        <a:xfrm>
          <a:off x="781570" y="1147"/>
          <a:ext cx="1904702" cy="95235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Trump Campaign</a:t>
          </a:r>
          <a:endParaRPr lang="en-US" sz="1600" kern="1200" dirty="0"/>
        </a:p>
      </dsp:txBody>
      <dsp:txXfrm>
        <a:off x="809463" y="29040"/>
        <a:ext cx="1848916" cy="896565"/>
      </dsp:txXfrm>
    </dsp:sp>
    <dsp:sp modelId="{0C999152-BE1B-4F19-A350-F6A08D0F9CEC}">
      <dsp:nvSpPr>
        <dsp:cNvPr id="0" name=""/>
        <dsp:cNvSpPr/>
      </dsp:nvSpPr>
      <dsp:spPr>
        <a:xfrm>
          <a:off x="972041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02428-89CC-4F48-881C-5815CA3A617B}">
      <dsp:nvSpPr>
        <dsp:cNvPr id="0" name=""/>
        <dsp:cNvSpPr/>
      </dsp:nvSpPr>
      <dsp:spPr>
        <a:xfrm>
          <a:off x="1162511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Corporate Rate 15</a:t>
          </a:r>
          <a:r>
            <a:rPr lang="en-US" sz="1600" b="1" kern="1200" dirty="0" smtClean="0"/>
            <a:t>%</a:t>
          </a:r>
          <a:endParaRPr lang="en-US" sz="1600" b="1" kern="1200" dirty="0"/>
        </a:p>
      </dsp:txBody>
      <dsp:txXfrm>
        <a:off x="1190404" y="1219479"/>
        <a:ext cx="1467975" cy="896565"/>
      </dsp:txXfrm>
    </dsp:sp>
    <dsp:sp modelId="{F220CD78-7A6C-4651-A5FF-1D42A016266D}">
      <dsp:nvSpPr>
        <dsp:cNvPr id="0" name=""/>
        <dsp:cNvSpPr/>
      </dsp:nvSpPr>
      <dsp:spPr>
        <a:xfrm>
          <a:off x="972041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84ED7-3D52-40BD-9F9C-184EF168DF5C}">
      <dsp:nvSpPr>
        <dsp:cNvPr id="0" name=""/>
        <dsp:cNvSpPr/>
      </dsp:nvSpPr>
      <dsp:spPr>
        <a:xfrm>
          <a:off x="1162511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Pass-Through Rate 15%</a:t>
          </a:r>
          <a:endParaRPr lang="en-US" sz="1600" b="1" kern="1200" dirty="0"/>
        </a:p>
      </dsp:txBody>
      <dsp:txXfrm>
        <a:off x="1190404" y="2409918"/>
        <a:ext cx="1467975" cy="896565"/>
      </dsp:txXfrm>
    </dsp:sp>
    <dsp:sp modelId="{347887D3-D336-46A5-9D23-C2D0D8181087}">
      <dsp:nvSpPr>
        <dsp:cNvPr id="0" name=""/>
        <dsp:cNvSpPr/>
      </dsp:nvSpPr>
      <dsp:spPr>
        <a:xfrm>
          <a:off x="972041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BE878-4720-4FC1-8093-9BBA0009C020}">
      <dsp:nvSpPr>
        <dsp:cNvPr id="0" name=""/>
        <dsp:cNvSpPr/>
      </dsp:nvSpPr>
      <dsp:spPr>
        <a:xfrm>
          <a:off x="1162511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Lower corporate income </a:t>
          </a:r>
          <a:r>
            <a:rPr lang="en-US" sz="1200" b="1" kern="1200" dirty="0" smtClean="0"/>
            <a:t>tax (income retained in business; possibly supplement </a:t>
          </a:r>
          <a:r>
            <a:rPr lang="en-US" sz="1200" b="1" kern="1200" dirty="0" smtClean="0"/>
            <a:t>with border duties</a:t>
          </a:r>
          <a:endParaRPr lang="en-US" sz="1200" b="1" kern="1200" dirty="0"/>
        </a:p>
      </dsp:txBody>
      <dsp:txXfrm>
        <a:off x="1190404" y="3600357"/>
        <a:ext cx="1467975" cy="896565"/>
      </dsp:txXfrm>
    </dsp:sp>
    <dsp:sp modelId="{5E212DEC-7C10-4E89-8CE7-3ACCF40E2E95}">
      <dsp:nvSpPr>
        <dsp:cNvPr id="0" name=""/>
        <dsp:cNvSpPr/>
      </dsp:nvSpPr>
      <dsp:spPr>
        <a:xfrm>
          <a:off x="3162448" y="1147"/>
          <a:ext cx="1904702" cy="95235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House GOP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(Ryan/Brady)</a:t>
          </a:r>
          <a:endParaRPr lang="en-US" sz="1600" kern="1200" dirty="0"/>
        </a:p>
      </dsp:txBody>
      <dsp:txXfrm>
        <a:off x="3190341" y="29040"/>
        <a:ext cx="1848916" cy="896565"/>
      </dsp:txXfrm>
    </dsp:sp>
    <dsp:sp modelId="{D4FC9395-AB75-44A3-93EC-AC7977448F83}">
      <dsp:nvSpPr>
        <dsp:cNvPr id="0" name=""/>
        <dsp:cNvSpPr/>
      </dsp:nvSpPr>
      <dsp:spPr>
        <a:xfrm>
          <a:off x="3352919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6BB54-8BFD-4F5F-858A-C0900534D03E}">
      <dsp:nvSpPr>
        <dsp:cNvPr id="0" name=""/>
        <dsp:cNvSpPr/>
      </dsp:nvSpPr>
      <dsp:spPr>
        <a:xfrm>
          <a:off x="3543389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Corporate Rate 20</a:t>
          </a:r>
          <a:r>
            <a:rPr lang="en-US" sz="1600" b="1" kern="1200" dirty="0" smtClean="0"/>
            <a:t>%</a:t>
          </a:r>
          <a:endParaRPr lang="en-US" sz="1600" b="1" kern="1200" dirty="0"/>
        </a:p>
      </dsp:txBody>
      <dsp:txXfrm>
        <a:off x="3571282" y="1219479"/>
        <a:ext cx="1467975" cy="896565"/>
      </dsp:txXfrm>
    </dsp:sp>
    <dsp:sp modelId="{6B3C3B4D-3414-4224-B7FC-59323991C256}">
      <dsp:nvSpPr>
        <dsp:cNvPr id="0" name=""/>
        <dsp:cNvSpPr/>
      </dsp:nvSpPr>
      <dsp:spPr>
        <a:xfrm>
          <a:off x="3352919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EA510-E928-4E3E-B1FA-153F80A9C4CE}">
      <dsp:nvSpPr>
        <dsp:cNvPr id="0" name=""/>
        <dsp:cNvSpPr/>
      </dsp:nvSpPr>
      <dsp:spPr>
        <a:xfrm>
          <a:off x="3543389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Pass-Through Rate 25%</a:t>
          </a:r>
          <a:endParaRPr lang="en-US" sz="1600" b="1" kern="1200" dirty="0"/>
        </a:p>
      </dsp:txBody>
      <dsp:txXfrm>
        <a:off x="3571282" y="2409918"/>
        <a:ext cx="1467975" cy="896565"/>
      </dsp:txXfrm>
    </dsp:sp>
    <dsp:sp modelId="{6085FEF3-BEFC-43E7-84F8-38D167C8C0C4}">
      <dsp:nvSpPr>
        <dsp:cNvPr id="0" name=""/>
        <dsp:cNvSpPr/>
      </dsp:nvSpPr>
      <dsp:spPr>
        <a:xfrm>
          <a:off x="3352919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0B825-2DEE-4E5B-97BC-9C5BBB97E0BF}">
      <dsp:nvSpPr>
        <dsp:cNvPr id="0" name=""/>
        <dsp:cNvSpPr/>
      </dsp:nvSpPr>
      <dsp:spPr>
        <a:xfrm>
          <a:off x="3543389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Destination based cash-flow (border adjusted) tax</a:t>
          </a:r>
          <a:endParaRPr lang="en-US" sz="1400" b="1" kern="1200" dirty="0"/>
        </a:p>
      </dsp:txBody>
      <dsp:txXfrm>
        <a:off x="3571282" y="3600357"/>
        <a:ext cx="1467975" cy="896565"/>
      </dsp:txXfrm>
    </dsp:sp>
    <dsp:sp modelId="{B46FFC54-E3D7-4D4A-91AD-7B7DD3E93E11}">
      <dsp:nvSpPr>
        <dsp:cNvPr id="0" name=""/>
        <dsp:cNvSpPr/>
      </dsp:nvSpPr>
      <dsp:spPr>
        <a:xfrm>
          <a:off x="5543326" y="1147"/>
          <a:ext cx="1904702" cy="95235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Senate (Hatch)</a:t>
          </a:r>
          <a:endParaRPr lang="en-US" sz="1600" kern="1200" dirty="0"/>
        </a:p>
      </dsp:txBody>
      <dsp:txXfrm>
        <a:off x="5571219" y="29040"/>
        <a:ext cx="1848916" cy="896565"/>
      </dsp:txXfrm>
    </dsp:sp>
    <dsp:sp modelId="{2DB09DFD-46E9-4A08-9997-5E44D329D61F}">
      <dsp:nvSpPr>
        <dsp:cNvPr id="0" name=""/>
        <dsp:cNvSpPr/>
      </dsp:nvSpPr>
      <dsp:spPr>
        <a:xfrm>
          <a:off x="5733796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4DF02-613D-4417-AE06-235D540136D1}">
      <dsp:nvSpPr>
        <dsp:cNvPr id="0" name=""/>
        <dsp:cNvSpPr/>
      </dsp:nvSpPr>
      <dsp:spPr>
        <a:xfrm>
          <a:off x="5924267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? %</a:t>
          </a:r>
          <a:endParaRPr lang="en-US" sz="1600" b="1" kern="1200" dirty="0"/>
        </a:p>
      </dsp:txBody>
      <dsp:txXfrm>
        <a:off x="5952160" y="1219479"/>
        <a:ext cx="1467975" cy="896565"/>
      </dsp:txXfrm>
    </dsp:sp>
    <dsp:sp modelId="{82221A67-ECCD-46F2-9195-8361F8744449}">
      <dsp:nvSpPr>
        <dsp:cNvPr id="0" name=""/>
        <dsp:cNvSpPr/>
      </dsp:nvSpPr>
      <dsp:spPr>
        <a:xfrm>
          <a:off x="5733796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62FD9-EDDC-42AB-9C0F-33E84134090B}">
      <dsp:nvSpPr>
        <dsp:cNvPr id="0" name=""/>
        <dsp:cNvSpPr/>
      </dsp:nvSpPr>
      <dsp:spPr>
        <a:xfrm>
          <a:off x="5924267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Lower corporate income tax rates</a:t>
          </a:r>
          <a:endParaRPr lang="en-US" sz="1600" b="1" kern="1200" dirty="0"/>
        </a:p>
      </dsp:txBody>
      <dsp:txXfrm>
        <a:off x="5952160" y="2409918"/>
        <a:ext cx="1467975" cy="896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BA6DE-2D3E-442D-971F-CE204F6974F2}">
      <dsp:nvSpPr>
        <dsp:cNvPr id="0" name=""/>
        <dsp:cNvSpPr/>
      </dsp:nvSpPr>
      <dsp:spPr>
        <a:xfrm>
          <a:off x="5615" y="139524"/>
          <a:ext cx="2850119" cy="108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May 18</a:t>
          </a:r>
          <a:endParaRPr lang="en-US" sz="2000" kern="1200" dirty="0"/>
        </a:p>
      </dsp:txBody>
      <dsp:txXfrm>
        <a:off x="545615" y="139524"/>
        <a:ext cx="1770119" cy="1080000"/>
      </dsp:txXfrm>
    </dsp:sp>
    <dsp:sp modelId="{3680AA42-F131-4626-858E-D776A9436BED}">
      <dsp:nvSpPr>
        <dsp:cNvPr id="0" name=""/>
        <dsp:cNvSpPr/>
      </dsp:nvSpPr>
      <dsp:spPr>
        <a:xfrm>
          <a:off x="5615" y="1354524"/>
          <a:ext cx="2280095" cy="29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USTR</a:t>
          </a:r>
          <a:r>
            <a:rPr lang="en-US" sz="2000" kern="1200" dirty="0" smtClean="0"/>
            <a:t> sends formal notice to Congress of US’ intent to renegotiate NAFTA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90 day consultation period begins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Shortly thereafter, </a:t>
          </a:r>
          <a:r>
            <a:rPr lang="en-US" sz="2000" kern="1200" dirty="0" err="1" smtClean="0"/>
            <a:t>USTR</a:t>
          </a:r>
          <a:r>
            <a:rPr lang="en-US" sz="2000" kern="1200" dirty="0" smtClean="0"/>
            <a:t> requests comments on NAFTA negotiation</a:t>
          </a:r>
          <a:endParaRPr lang="en-US" sz="2000" kern="1200" dirty="0"/>
        </a:p>
      </dsp:txBody>
      <dsp:txXfrm>
        <a:off x="5615" y="1354524"/>
        <a:ext cx="2280095" cy="2970000"/>
      </dsp:txXfrm>
    </dsp:sp>
    <dsp:sp modelId="{2F184B46-1BCE-4665-AC8F-50CBB5CD97DD}">
      <dsp:nvSpPr>
        <dsp:cNvPr id="0" name=""/>
        <dsp:cNvSpPr/>
      </dsp:nvSpPr>
      <dsp:spPr>
        <a:xfrm>
          <a:off x="2639734" y="139524"/>
          <a:ext cx="2850119" cy="108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July 17</a:t>
          </a:r>
          <a:endParaRPr lang="en-US" sz="2000" kern="1200" dirty="0"/>
        </a:p>
      </dsp:txBody>
      <dsp:txXfrm>
        <a:off x="3179734" y="139524"/>
        <a:ext cx="1770119" cy="1080000"/>
      </dsp:txXfrm>
    </dsp:sp>
    <dsp:sp modelId="{3040DB6C-E605-4C70-A8B0-E70FCBB09F2C}">
      <dsp:nvSpPr>
        <dsp:cNvPr id="0" name=""/>
        <dsp:cNvSpPr/>
      </dsp:nvSpPr>
      <dsp:spPr>
        <a:xfrm>
          <a:off x="2639734" y="1354524"/>
          <a:ext cx="2280095" cy="29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(30 days prior to end of 90 day period)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 to present to congress a detailed analysis of terms and objectives of negotiation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Public</a:t>
          </a:r>
          <a:endParaRPr lang="en-US" sz="2000" kern="1200" dirty="0"/>
        </a:p>
      </dsp:txBody>
      <dsp:txXfrm>
        <a:off x="2639734" y="1354524"/>
        <a:ext cx="2280095" cy="2970000"/>
      </dsp:txXfrm>
    </dsp:sp>
    <dsp:sp modelId="{18715774-0D29-49D6-A55E-9FC3C2935ABF}">
      <dsp:nvSpPr>
        <dsp:cNvPr id="0" name=""/>
        <dsp:cNvSpPr/>
      </dsp:nvSpPr>
      <dsp:spPr>
        <a:xfrm>
          <a:off x="5273853" y="139524"/>
          <a:ext cx="2850119" cy="108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August 16</a:t>
          </a:r>
          <a:endParaRPr lang="en-US" sz="2000" kern="1200" dirty="0"/>
        </a:p>
      </dsp:txBody>
      <dsp:txXfrm>
        <a:off x="5813853" y="139524"/>
        <a:ext cx="1770119" cy="1080000"/>
      </dsp:txXfrm>
    </dsp:sp>
    <dsp:sp modelId="{DFAB878D-C856-4D61-9FDB-BBB0E310A95B}">
      <dsp:nvSpPr>
        <dsp:cNvPr id="0" name=""/>
        <dsp:cNvSpPr/>
      </dsp:nvSpPr>
      <dsp:spPr>
        <a:xfrm>
          <a:off x="5273853" y="1354524"/>
          <a:ext cx="2280095" cy="29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End of 90 day consultation period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Initiation of negotiation between three countries</a:t>
          </a:r>
          <a:endParaRPr lang="en-US" sz="2000" kern="1200" dirty="0"/>
        </a:p>
      </dsp:txBody>
      <dsp:txXfrm>
        <a:off x="5273853" y="1354524"/>
        <a:ext cx="2280095" cy="297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74793-8014-4102-B302-C9A546559885}">
      <dsp:nvSpPr>
        <dsp:cNvPr id="0" name=""/>
        <dsp:cNvSpPr/>
      </dsp:nvSpPr>
      <dsp:spPr>
        <a:xfrm>
          <a:off x="1306" y="223693"/>
          <a:ext cx="1798195" cy="7192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Fall</a:t>
          </a:r>
          <a:endParaRPr lang="en-US" sz="1800" kern="1200" dirty="0"/>
        </a:p>
      </dsp:txBody>
      <dsp:txXfrm>
        <a:off x="360945" y="223693"/>
        <a:ext cx="1078917" cy="719278"/>
      </dsp:txXfrm>
    </dsp:sp>
    <dsp:sp modelId="{93867449-CCFA-4DFB-88E9-27233E251A5F}">
      <dsp:nvSpPr>
        <dsp:cNvPr id="0" name=""/>
        <dsp:cNvSpPr/>
      </dsp:nvSpPr>
      <dsp:spPr>
        <a:xfrm>
          <a:off x="1306" y="1032880"/>
          <a:ext cx="1438556" cy="285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Mexican Presidential Primaries begin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Tax Reform likely to be in Congress (</a:t>
          </a:r>
          <a:r>
            <a:rPr lang="en-US" sz="1800" kern="1200" dirty="0" err="1" smtClean="0"/>
            <a:t>WR</a:t>
          </a:r>
          <a:r>
            <a:rPr lang="en-US" sz="1800" kern="1200" dirty="0" smtClean="0"/>
            <a:t>: healthcare – scoring system)</a:t>
          </a:r>
          <a:endParaRPr lang="en-US" sz="1800" kern="1200" dirty="0"/>
        </a:p>
      </dsp:txBody>
      <dsp:txXfrm>
        <a:off x="1306" y="1032880"/>
        <a:ext cx="1438556" cy="2851875"/>
      </dsp:txXfrm>
    </dsp:sp>
    <dsp:sp modelId="{9F31F706-D52D-4D5A-BDBD-9CAC2B984B0A}">
      <dsp:nvSpPr>
        <dsp:cNvPr id="0" name=""/>
        <dsp:cNvSpPr/>
      </dsp:nvSpPr>
      <dsp:spPr>
        <a:xfrm>
          <a:off x="1583501" y="223693"/>
          <a:ext cx="1798195" cy="7192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Winter</a:t>
          </a:r>
          <a:endParaRPr lang="en-US" sz="1800" kern="1200" dirty="0"/>
        </a:p>
      </dsp:txBody>
      <dsp:txXfrm>
        <a:off x="1943140" y="223693"/>
        <a:ext cx="1078917" cy="719278"/>
      </dsp:txXfrm>
    </dsp:sp>
    <dsp:sp modelId="{A79DC179-7F97-4870-B54B-5B2AFB4FBCE1}">
      <dsp:nvSpPr>
        <dsp:cNvPr id="0" name=""/>
        <dsp:cNvSpPr/>
      </dsp:nvSpPr>
      <dsp:spPr>
        <a:xfrm>
          <a:off x="1583501" y="1032880"/>
          <a:ext cx="1438556" cy="285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 and Mexican authorities hope to have major NAFTA points ironed out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Similar for Tax Reform</a:t>
          </a:r>
          <a:endParaRPr lang="en-US" sz="1800" kern="1200" dirty="0"/>
        </a:p>
      </dsp:txBody>
      <dsp:txXfrm>
        <a:off x="1583501" y="1032880"/>
        <a:ext cx="1438556" cy="2851875"/>
      </dsp:txXfrm>
    </dsp:sp>
    <dsp:sp modelId="{42F2AF61-1EE5-4780-B857-96FFEFEBDAB3}">
      <dsp:nvSpPr>
        <dsp:cNvPr id="0" name=""/>
        <dsp:cNvSpPr/>
      </dsp:nvSpPr>
      <dsp:spPr>
        <a:xfrm>
          <a:off x="3165696" y="223693"/>
          <a:ext cx="1798195" cy="7192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Spring</a:t>
          </a:r>
          <a:endParaRPr lang="en-US" sz="1800" kern="1200" dirty="0"/>
        </a:p>
      </dsp:txBody>
      <dsp:txXfrm>
        <a:off x="3525335" y="223693"/>
        <a:ext cx="1078917" cy="719278"/>
      </dsp:txXfrm>
    </dsp:sp>
    <dsp:sp modelId="{A879EF48-6376-4E34-8DF1-8E76FB7268FF}">
      <dsp:nvSpPr>
        <dsp:cNvPr id="0" name=""/>
        <dsp:cNvSpPr/>
      </dsp:nvSpPr>
      <dsp:spPr>
        <a:xfrm>
          <a:off x="3165696" y="1032880"/>
          <a:ext cx="1438556" cy="285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WR</a:t>
          </a:r>
          <a:r>
            <a:rPr lang="en-US" sz="1800" kern="1200" dirty="0" smtClean="0"/>
            <a:t>: NAFTA negotiations most likely to extend to 2018</a:t>
          </a:r>
          <a:endParaRPr lang="en-US" sz="1800" kern="1200" dirty="0"/>
        </a:p>
      </dsp:txBody>
      <dsp:txXfrm>
        <a:off x="3165696" y="1032880"/>
        <a:ext cx="1438556" cy="2851875"/>
      </dsp:txXfrm>
    </dsp:sp>
    <dsp:sp modelId="{CBD04B8A-28A7-41FC-A466-A7AA335E0AA2}">
      <dsp:nvSpPr>
        <dsp:cNvPr id="0" name=""/>
        <dsp:cNvSpPr/>
      </dsp:nvSpPr>
      <dsp:spPr>
        <a:xfrm>
          <a:off x="4747891" y="223693"/>
          <a:ext cx="1798195" cy="7192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Summer</a:t>
          </a:r>
          <a:endParaRPr lang="en-US" sz="1800" kern="1200" dirty="0"/>
        </a:p>
      </dsp:txBody>
      <dsp:txXfrm>
        <a:off x="5107530" y="223693"/>
        <a:ext cx="1078917" cy="719278"/>
      </dsp:txXfrm>
    </dsp:sp>
    <dsp:sp modelId="{AE474309-F217-42C3-9680-22F5F36C958F}">
      <dsp:nvSpPr>
        <dsp:cNvPr id="0" name=""/>
        <dsp:cNvSpPr/>
      </dsp:nvSpPr>
      <dsp:spPr>
        <a:xfrm>
          <a:off x="4747891" y="1032880"/>
          <a:ext cx="1438556" cy="285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July 1, 2018: Mexican Presidential Elections</a:t>
          </a:r>
          <a:endParaRPr lang="en-US" sz="1800" kern="1200" dirty="0"/>
        </a:p>
      </dsp:txBody>
      <dsp:txXfrm>
        <a:off x="4747891" y="1032880"/>
        <a:ext cx="1438556" cy="2851875"/>
      </dsp:txXfrm>
    </dsp:sp>
    <dsp:sp modelId="{D317D7DA-1B6F-472F-B661-68063EDE1DE4}">
      <dsp:nvSpPr>
        <dsp:cNvPr id="0" name=""/>
        <dsp:cNvSpPr/>
      </dsp:nvSpPr>
      <dsp:spPr>
        <a:xfrm>
          <a:off x="6330086" y="223693"/>
          <a:ext cx="1798195" cy="7192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Fall</a:t>
          </a:r>
          <a:endParaRPr lang="en-US" sz="1800" kern="1200" dirty="0"/>
        </a:p>
      </dsp:txBody>
      <dsp:txXfrm>
        <a:off x="6689725" y="223693"/>
        <a:ext cx="1078917" cy="719278"/>
      </dsp:txXfrm>
    </dsp:sp>
    <dsp:sp modelId="{C15E32FE-BF6D-49F1-A24B-55285F3A0796}">
      <dsp:nvSpPr>
        <dsp:cNvPr id="0" name=""/>
        <dsp:cNvSpPr/>
      </dsp:nvSpPr>
      <dsp:spPr>
        <a:xfrm>
          <a:off x="6330086" y="1032880"/>
          <a:ext cx="1438556" cy="285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Nov. 6, 2018: US Mid-Term Elections</a:t>
          </a:r>
          <a:endParaRPr lang="en-US" sz="1800" kern="1200" dirty="0"/>
        </a:p>
      </dsp:txBody>
      <dsp:txXfrm>
        <a:off x="6330086" y="1032880"/>
        <a:ext cx="1438556" cy="2851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D7D36F-4FC6-C442-847A-8FDAF447D025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22768-F30D-9044-B3BC-DC5BB5D78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21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B3C6-FD1C-D24D-8A39-628931FCE71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623AB-693E-C24D-96B1-218E12E77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5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69913" y="1023938"/>
            <a:ext cx="8574087" cy="1816100"/>
            <a:chOff x="569913" y="1023938"/>
            <a:chExt cx="8574087" cy="18161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80074" y="1023938"/>
              <a:ext cx="8563926" cy="1816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  <a:effectLst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5400000">
              <a:off x="433996" y="1843797"/>
              <a:ext cx="448218" cy="17638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TitleMap2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74" y="1028444"/>
            <a:ext cx="8623300" cy="180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420669" y="3074861"/>
            <a:ext cx="5961545" cy="1430196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defRPr sz="2400" b="1" i="0" baseline="0">
                <a:solidFill>
                  <a:srgbClr val="4688B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Insert Presentation Title Here</a:t>
            </a:r>
            <a:br>
              <a:rPr lang="en-US" dirty="0" smtClean="0"/>
            </a:br>
            <a:r>
              <a:rPr lang="en-US" dirty="0" smtClean="0"/>
              <a:t>(Second Line of Title)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420669" y="4395922"/>
            <a:ext cx="5961545" cy="4239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4D4E50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 Name Here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430009" y="5335010"/>
            <a:ext cx="3184525" cy="29937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rgbClr val="4D4E5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Month 00, 2014</a:t>
            </a:r>
            <a:endParaRPr lang="en-US" dirty="0"/>
          </a:p>
        </p:txBody>
      </p:sp>
      <p:pic>
        <p:nvPicPr>
          <p:cNvPr id="13" name="Picture 12" descr="LocalRootsGlobalReach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137" y="1666675"/>
            <a:ext cx="3349864" cy="5517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034098"/>
            <a:ext cx="125413" cy="1816100"/>
          </a:xfrm>
          <a:prstGeom prst="rect">
            <a:avLst/>
          </a:prstGeom>
          <a:solidFill>
            <a:srgbClr val="B32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  <a:effectLst/>
            </a:endParaRPr>
          </a:p>
        </p:txBody>
      </p:sp>
      <p:sp>
        <p:nvSpPr>
          <p:cNvPr id="18" name="Subtitle 2"/>
          <p:cNvSpPr txBox="1">
            <a:spLocks/>
          </p:cNvSpPr>
          <p:nvPr userDrawn="1"/>
        </p:nvSpPr>
        <p:spPr>
          <a:xfrm>
            <a:off x="7360207" y="6487324"/>
            <a:ext cx="1501652" cy="305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400" b="0" i="0" u="none" strike="noStrike" kern="1200" spc="0" baseline="30000" dirty="0" err="1" smtClean="0">
                <a:solidFill>
                  <a:srgbClr val="3F3F42"/>
                </a:solidFill>
                <a:latin typeface="Helvetica"/>
                <a:ea typeface="+mn-ea"/>
                <a:cs typeface="Helvetica"/>
              </a:rPr>
              <a:t>millercanfield.com</a:t>
            </a:r>
            <a:endParaRPr lang="en-US" sz="1400" b="0" i="0" u="none" strike="noStrike" kern="1200" spc="0" baseline="30000" dirty="0" smtClean="0">
              <a:solidFill>
                <a:srgbClr val="3F3F42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5334" y="6078762"/>
            <a:ext cx="1003767" cy="365006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283" y="6208809"/>
            <a:ext cx="399836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688B0"/>
                </a:solidFill>
                <a:latin typeface="Helvetica"/>
                <a:cs typeface="Helvetica"/>
              </a:defRPr>
            </a:lvl1pPr>
          </a:lstStyle>
          <a:p>
            <a:fld id="{958F5C9C-4216-AA45-A348-3E0CF733F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272060" y="673044"/>
            <a:ext cx="7481455" cy="744593"/>
          </a:xfrm>
        </p:spPr>
        <p:txBody>
          <a:bodyPr>
            <a:normAutofit/>
          </a:bodyPr>
          <a:lstStyle>
            <a:lvl1pPr algn="l">
              <a:defRPr sz="2400" b="1" i="0" spc="1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3394" y="1835199"/>
            <a:ext cx="7481887" cy="4039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283" y="6208809"/>
            <a:ext cx="399836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688B0"/>
                </a:solidFill>
                <a:latin typeface="Helvetica"/>
                <a:cs typeface="Helvetica"/>
              </a:defRPr>
            </a:lvl1pPr>
          </a:lstStyle>
          <a:p>
            <a:fld id="{958F5C9C-4216-AA45-A348-3E0CF733F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2060" y="673044"/>
            <a:ext cx="7481455" cy="744593"/>
          </a:xfrm>
        </p:spPr>
        <p:txBody>
          <a:bodyPr>
            <a:normAutofit/>
          </a:bodyPr>
          <a:lstStyle>
            <a:lvl1pPr algn="l">
              <a:defRPr sz="2400" b="1" i="0" spc="1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951605" y="1950320"/>
            <a:ext cx="0" cy="3958099"/>
          </a:xfrm>
          <a:prstGeom prst="line">
            <a:avLst/>
          </a:prstGeom>
          <a:ln w="63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1357313" y="1847594"/>
            <a:ext cx="3325812" cy="406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5219444" y="1847850"/>
            <a:ext cx="3335337" cy="4060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283" y="6208809"/>
            <a:ext cx="399836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688B0"/>
                </a:solidFill>
                <a:latin typeface="Helvetica"/>
                <a:cs typeface="Helvetica"/>
              </a:defRPr>
            </a:lvl1pPr>
          </a:lstStyle>
          <a:p>
            <a:fld id="{958F5C9C-4216-AA45-A348-3E0CF733F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5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471486" y="4023729"/>
            <a:ext cx="661688" cy="54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b="1" baseline="30000" dirty="0">
                <a:solidFill>
                  <a:srgbClr val="B3272B"/>
                </a:solidFill>
                <a:latin typeface="Helvetica"/>
                <a:cs typeface="Helvetica"/>
              </a:rPr>
              <a:t>160+</a:t>
            </a:r>
            <a:br>
              <a:rPr lang="en-US" sz="2000" b="1" baseline="30000" dirty="0">
                <a:solidFill>
                  <a:srgbClr val="B3272B"/>
                </a:solidFill>
                <a:latin typeface="Helvetica"/>
                <a:cs typeface="Helvetica"/>
              </a:rPr>
            </a:br>
            <a:endParaRPr lang="en-US" sz="2000" b="1" baseline="30000" dirty="0">
              <a:solidFill>
                <a:srgbClr val="B3272B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36903" y="4054455"/>
            <a:ext cx="2570870" cy="195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Year reputation and legal leadership</a:t>
            </a:r>
            <a:b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</a:b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Established 1852 in Detroit, Michigan</a:t>
            </a:r>
          </a:p>
          <a:p>
            <a:pPr>
              <a:lnSpc>
                <a:spcPct val="110000"/>
              </a:lnSpc>
            </a:pPr>
            <a:endParaRPr lang="en-US" sz="1600" baseline="30000" dirty="0" smtClean="0">
              <a:solidFill>
                <a:srgbClr val="3F3F42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1600" baseline="30000" dirty="0" smtClean="0">
                <a:solidFill>
                  <a:srgbClr val="3F3F42"/>
                </a:solidFill>
                <a:latin typeface="Helvetica"/>
                <a:cs typeface="Helvetica"/>
              </a:rPr>
              <a:t>Lawyers </a:t>
            </a: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and </a:t>
            </a:r>
            <a:r>
              <a:rPr lang="en-US" sz="1600" baseline="30000" dirty="0" smtClean="0">
                <a:solidFill>
                  <a:srgbClr val="3F3F42"/>
                </a:solidFill>
                <a:latin typeface="Helvetica"/>
                <a:cs typeface="Helvetica"/>
              </a:rPr>
              <a:t>paralegals</a:t>
            </a:r>
          </a:p>
          <a:p>
            <a:pPr>
              <a:lnSpc>
                <a:spcPct val="110000"/>
              </a:lnSpc>
            </a:pPr>
            <a:endParaRPr lang="en-US" sz="1600" baseline="30000" dirty="0">
              <a:solidFill>
                <a:srgbClr val="3F3F42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Largest U.S. law firm according to the</a:t>
            </a:r>
            <a:b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</a:br>
            <a: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  <a:t>National Law Journal</a:t>
            </a:r>
            <a:b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</a:br>
            <a:endParaRPr lang="en-US" sz="1600" i="1" baseline="30000" dirty="0">
              <a:solidFill>
                <a:srgbClr val="3F3F42"/>
              </a:solidFill>
              <a:latin typeface="Helvetica"/>
              <a:cs typeface="Helvetica"/>
            </a:endParaRPr>
          </a:p>
          <a:p>
            <a:pPr>
              <a:lnSpc>
                <a:spcPct val="110000"/>
              </a:lnSpc>
            </a:pP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“Lawyers of the Year” by </a:t>
            </a:r>
            <a: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  <a:t>Best Lawyers</a:t>
            </a:r>
            <a:r>
              <a:rPr lang="en-US" sz="1400" i="1" baseline="30000" dirty="0">
                <a:latin typeface="Helvetica"/>
                <a:cs typeface="Helvetica"/>
              </a:rPr>
              <a:t/>
            </a:r>
            <a:br>
              <a:rPr lang="en-US" sz="1400" i="1" baseline="30000" dirty="0">
                <a:latin typeface="Helvetica"/>
                <a:cs typeface="Helvetica"/>
              </a:rPr>
            </a:b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60000" y="4543564"/>
            <a:ext cx="661688" cy="31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b="1" baseline="30000" dirty="0" smtClean="0">
                <a:solidFill>
                  <a:srgbClr val="B3272B"/>
                </a:solidFill>
                <a:latin typeface="Helvetica"/>
                <a:cs typeface="Helvetica"/>
              </a:rPr>
              <a:t>350+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4272" y="4931205"/>
            <a:ext cx="661688" cy="31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b="1" baseline="30000" dirty="0" smtClean="0">
                <a:solidFill>
                  <a:srgbClr val="B3272B"/>
                </a:solidFill>
                <a:latin typeface="Helvetica"/>
                <a:cs typeface="Helvetica"/>
              </a:rPr>
              <a:t>134th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65226" y="5446198"/>
            <a:ext cx="661688" cy="31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b="1" baseline="30000" dirty="0" smtClean="0">
                <a:solidFill>
                  <a:srgbClr val="B3272B"/>
                </a:solidFill>
                <a:latin typeface="Helvetica"/>
                <a:cs typeface="Helvetica"/>
              </a:rPr>
              <a:t>23</a:t>
            </a:r>
            <a:endParaRPr lang="en-US" sz="2000" b="1" dirty="0">
              <a:solidFill>
                <a:srgbClr val="B3272B"/>
              </a:solidFill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747501" y="4022456"/>
            <a:ext cx="730284" cy="54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b="1" baseline="30000" dirty="0" smtClean="0">
                <a:solidFill>
                  <a:srgbClr val="B3272B"/>
                </a:solidFill>
                <a:latin typeface="Helvetica"/>
                <a:cs typeface="Helvetica"/>
              </a:rPr>
              <a:t>145+</a:t>
            </a:r>
            <a:r>
              <a:rPr lang="en-US" sz="2000" b="1" baseline="30000" dirty="0">
                <a:solidFill>
                  <a:srgbClr val="B3272B"/>
                </a:solidFill>
                <a:latin typeface="Helvetica"/>
                <a:cs typeface="Helvetica"/>
              </a:rPr>
              <a:t/>
            </a:r>
            <a:br>
              <a:rPr lang="en-US" sz="2000" b="1" baseline="30000" dirty="0">
                <a:solidFill>
                  <a:srgbClr val="B3272B"/>
                </a:solidFill>
                <a:latin typeface="Helvetica"/>
                <a:cs typeface="Helvetica"/>
              </a:rPr>
            </a:br>
            <a:endParaRPr lang="en-US" sz="2000" b="1" baseline="30000" dirty="0">
              <a:solidFill>
                <a:srgbClr val="B3272B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3159" y="4053182"/>
            <a:ext cx="4580005" cy="209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Lawyers in leading referral guides, </a:t>
            </a:r>
            <a: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  <a:t>Chambers USA</a:t>
            </a: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, </a:t>
            </a:r>
            <a: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  <a:t>Best Lawyers</a:t>
            </a: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, </a:t>
            </a:r>
            <a:b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</a:br>
            <a: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  <a:t>Super Lawyers</a:t>
            </a: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 and </a:t>
            </a:r>
            <a: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  <a:t>European Legal Experts</a:t>
            </a:r>
          </a:p>
          <a:p>
            <a:pPr>
              <a:lnSpc>
                <a:spcPct val="110000"/>
              </a:lnSpc>
            </a:pPr>
            <a:endParaRPr lang="en-US" sz="1600" baseline="30000" dirty="0" smtClean="0">
              <a:solidFill>
                <a:srgbClr val="3F3F42"/>
              </a:solidFill>
              <a:latin typeface="Helvetica"/>
              <a:cs typeface="Helvetica"/>
            </a:endParaRPr>
          </a:p>
          <a:p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Lawyers are Fellows of prestigious American Colleges, including </a:t>
            </a:r>
            <a:b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</a:br>
            <a: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  <a:t>Bond Counsel, Employee Benefits, Mortgage Attorneys, Real Estate Lawyers, Trial Lawyers, Trust and Estate Counsel, College of Labor </a:t>
            </a:r>
            <a:b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</a:br>
            <a: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  <a:t>and Employment Lawyers,</a:t>
            </a: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 and the </a:t>
            </a:r>
            <a:r>
              <a:rPr lang="en-US" sz="1600" i="1" baseline="30000" dirty="0">
                <a:solidFill>
                  <a:srgbClr val="3F3F42"/>
                </a:solidFill>
                <a:latin typeface="Helvetica"/>
                <a:cs typeface="Helvetica"/>
              </a:rPr>
              <a:t>Litigation Counsel of America</a:t>
            </a:r>
          </a:p>
          <a:p>
            <a:pPr>
              <a:lnSpc>
                <a:spcPct val="110000"/>
              </a:lnSpc>
            </a:pPr>
            <a:endParaRPr lang="en-US" sz="1600" baseline="30000" dirty="0">
              <a:solidFill>
                <a:srgbClr val="3F3F42"/>
              </a:solidFill>
              <a:latin typeface="Helvetica"/>
              <a:cs typeface="Helvetica"/>
            </a:endParaRPr>
          </a:p>
          <a:p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The designated firm in Michigan and Poland in the </a:t>
            </a:r>
            <a:b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</a:b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Employment Law Alliance, a network of top labor </a:t>
            </a:r>
            <a:b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</a:b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and employment lawyers in the world – a powerful </a:t>
            </a:r>
            <a:b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</a:br>
            <a:r>
              <a:rPr lang="en-US" sz="1600" baseline="30000" dirty="0">
                <a:solidFill>
                  <a:srgbClr val="3F3F42"/>
                </a:solidFill>
                <a:latin typeface="Helvetica"/>
                <a:cs typeface="Helvetica"/>
              </a:rPr>
              <a:t>resource for clients facing local or global issues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736015" y="4542291"/>
            <a:ext cx="730284" cy="31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b="1" baseline="30000" dirty="0" smtClean="0">
                <a:solidFill>
                  <a:srgbClr val="B3272B"/>
                </a:solidFill>
                <a:latin typeface="Helvetica"/>
                <a:cs typeface="Helvetica"/>
              </a:rPr>
              <a:t>25+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964774" y="5281949"/>
            <a:ext cx="505906" cy="55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rgbClr val="B3272B"/>
                </a:solidFill>
                <a:latin typeface="Wingdings" charset="2"/>
                <a:cs typeface="Wingdings" charset="2"/>
              </a:rPr>
              <a:t>n</a:t>
            </a:r>
            <a:endParaRPr lang="en-US" sz="2000" dirty="0">
              <a:solidFill>
                <a:srgbClr val="B3272B"/>
              </a:solidFill>
              <a:latin typeface="Wingdings" charset="2"/>
              <a:cs typeface="Wingdings" charset="2"/>
            </a:endParaRPr>
          </a:p>
          <a:p>
            <a:pPr algn="r">
              <a:lnSpc>
                <a:spcPct val="110000"/>
              </a:lnSpc>
            </a:pPr>
            <a:endParaRPr lang="en-US" sz="2000" b="1" baseline="30000" dirty="0" smtClean="0">
              <a:solidFill>
                <a:srgbClr val="B3272B"/>
              </a:solidFill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533176" y="409671"/>
            <a:ext cx="8583601" cy="77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pc="100" baseline="30000" dirty="0">
                <a:solidFill>
                  <a:srgbClr val="4688B0"/>
                </a:solidFill>
                <a:latin typeface="Helvetica"/>
                <a:cs typeface="Helvetica"/>
              </a:rPr>
              <a:t>Our Local and International Presence </a:t>
            </a:r>
            <a:r>
              <a:rPr lang="en-US" sz="2800" spc="100" baseline="30000" dirty="0">
                <a:solidFill>
                  <a:srgbClr val="4688B0"/>
                </a:solidFill>
                <a:latin typeface="Helvetica"/>
                <a:cs typeface="Helvetica"/>
              </a:rPr>
              <a:t>Means People on </a:t>
            </a:r>
            <a:r>
              <a:rPr lang="en-US" sz="2800" spc="100" baseline="30000" dirty="0" smtClean="0">
                <a:solidFill>
                  <a:srgbClr val="4688B0"/>
                </a:solidFill>
                <a:latin typeface="Helvetica"/>
                <a:cs typeface="Helvetica"/>
              </a:rPr>
              <a:t/>
            </a:r>
            <a:br>
              <a:rPr lang="en-US" sz="2800" spc="100" baseline="30000" dirty="0" smtClean="0">
                <a:solidFill>
                  <a:srgbClr val="4688B0"/>
                </a:solidFill>
                <a:latin typeface="Helvetica"/>
                <a:cs typeface="Helvetica"/>
              </a:rPr>
            </a:br>
            <a:r>
              <a:rPr lang="en-US" sz="2800" spc="100" baseline="30000" dirty="0" smtClean="0">
                <a:solidFill>
                  <a:srgbClr val="4688B0"/>
                </a:solidFill>
                <a:latin typeface="Helvetica"/>
                <a:cs typeface="Helvetica"/>
              </a:rPr>
              <a:t>the </a:t>
            </a:r>
            <a:r>
              <a:rPr lang="en-US" sz="2800" spc="100" baseline="30000" dirty="0">
                <a:solidFill>
                  <a:srgbClr val="4688B0"/>
                </a:solidFill>
                <a:latin typeface="Helvetica"/>
                <a:cs typeface="Helvetica"/>
              </a:rPr>
              <a:t>Ground Assisting with Your Complex Transactions and Litigation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278552"/>
            <a:ext cx="74083" cy="903296"/>
          </a:xfrm>
          <a:prstGeom prst="rect">
            <a:avLst/>
          </a:prstGeom>
          <a:solidFill>
            <a:srgbClr val="B32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  <a:effectLst/>
            </a:endParaRPr>
          </a:p>
        </p:txBody>
      </p:sp>
      <p:pic>
        <p:nvPicPr>
          <p:cNvPr id="4" name="Picture 3" descr="MIL_MapSectio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68" y="1420813"/>
            <a:ext cx="9192923" cy="2371230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 userDrawn="1"/>
        </p:nvSpPr>
        <p:spPr>
          <a:xfrm>
            <a:off x="7360207" y="6487324"/>
            <a:ext cx="1501652" cy="305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400" b="0" i="0" u="none" strike="noStrike" kern="1200" spc="0" baseline="30000" dirty="0" err="1" smtClean="0">
                <a:solidFill>
                  <a:srgbClr val="3F3F42"/>
                </a:solidFill>
                <a:latin typeface="Helvetica"/>
                <a:ea typeface="+mn-ea"/>
                <a:cs typeface="Helvetica"/>
              </a:rPr>
              <a:t>millercanfield.com</a:t>
            </a:r>
            <a:endParaRPr lang="en-US" sz="1400" b="0" i="0" u="none" strike="noStrike" kern="1200" spc="0" baseline="30000" dirty="0" smtClean="0">
              <a:solidFill>
                <a:srgbClr val="3F3F42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5334" y="6078762"/>
            <a:ext cx="1003767" cy="365006"/>
          </a:xfrm>
          <a:prstGeom prst="rect">
            <a:avLst/>
          </a:prstGeom>
        </p:spPr>
      </p:pic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283" y="6208809"/>
            <a:ext cx="399836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688B0"/>
                </a:solidFill>
                <a:latin typeface="Helvetica"/>
                <a:cs typeface="Helvetica"/>
              </a:defRPr>
            </a:lvl1pPr>
          </a:lstStyle>
          <a:p>
            <a:fld id="{958F5C9C-4216-AA45-A348-3E0CF733F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28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1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569913" y="1023938"/>
            <a:ext cx="8574087" cy="1816100"/>
            <a:chOff x="569913" y="1023938"/>
            <a:chExt cx="8574087" cy="18161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580074" y="1023938"/>
              <a:ext cx="8563926" cy="1816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  <a:effectLst/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5400000">
              <a:off x="433996" y="1843797"/>
              <a:ext cx="448218" cy="17638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1034098"/>
            <a:ext cx="125413" cy="1816100"/>
          </a:xfrm>
          <a:prstGeom prst="rect">
            <a:avLst/>
          </a:prstGeom>
          <a:solidFill>
            <a:srgbClr val="B32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  <a:effectLst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97253" y="1519776"/>
            <a:ext cx="0" cy="879302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53280" y="4074732"/>
            <a:ext cx="5559425" cy="73183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688B0"/>
                </a:solidFill>
              </a:defRPr>
            </a:lvl1pPr>
          </a:lstStyle>
          <a:p>
            <a:pPr lvl="0"/>
            <a:r>
              <a:rPr lang="en-US" dirty="0" smtClean="0"/>
              <a:t>Thank You for the Opportunity!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1265" y="1519776"/>
            <a:ext cx="2795988" cy="87930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Contact’s Name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36432" y="1519776"/>
            <a:ext cx="3000375" cy="879302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name@millercanfield.com</a:t>
            </a:r>
            <a:endParaRPr lang="en-US" dirty="0" smtClean="0"/>
          </a:p>
          <a:p>
            <a:pPr lvl="0"/>
            <a:r>
              <a:rPr lang="en-US" dirty="0" smtClean="0"/>
              <a:t>+0.000.000.0000</a:t>
            </a:r>
            <a:endParaRPr lang="en-US" dirty="0"/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7360207" y="6487324"/>
            <a:ext cx="1501652" cy="305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400" b="0" i="0" u="none" strike="noStrike" kern="1200" spc="0" baseline="30000" dirty="0" err="1" smtClean="0">
                <a:solidFill>
                  <a:srgbClr val="3F3F42"/>
                </a:solidFill>
                <a:latin typeface="Helvetica"/>
                <a:ea typeface="+mn-ea"/>
                <a:cs typeface="Helvetica"/>
              </a:rPr>
              <a:t>millercanfield.com</a:t>
            </a:r>
            <a:endParaRPr lang="en-US" sz="1400" b="0" i="0" u="none" strike="noStrike" kern="1200" spc="0" baseline="30000" dirty="0" smtClean="0">
              <a:solidFill>
                <a:srgbClr val="3F3F42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5334" y="6078762"/>
            <a:ext cx="1003767" cy="36500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443120" y="6264531"/>
            <a:ext cx="4644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spc="0" dirty="0" smtClean="0">
                <a:solidFill>
                  <a:srgbClr val="3F3F42"/>
                </a:solidFill>
                <a:latin typeface="Helvetica"/>
                <a:cs typeface="Helvetica"/>
              </a:rPr>
              <a:t>UNITED STATES  </a:t>
            </a:r>
            <a:r>
              <a:rPr lang="en-US" sz="1000" b="1" i="0" spc="0" baseline="0" dirty="0" smtClean="0">
                <a:solidFill>
                  <a:srgbClr val="B3272B"/>
                </a:solidFill>
                <a:latin typeface="Wingdings" charset="2"/>
                <a:cs typeface="Wingdings" charset="2"/>
              </a:rPr>
              <a:t>n</a:t>
            </a:r>
            <a:r>
              <a:rPr lang="en-US" sz="1000" b="1" i="0" spc="0" baseline="0" dirty="0" smtClean="0">
                <a:solidFill>
                  <a:srgbClr val="7F7F7F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dirty="0" smtClean="0">
                <a:solidFill>
                  <a:schemeClr val="accent3"/>
                </a:solidFill>
                <a:latin typeface="Helvetica"/>
                <a:cs typeface="Helvetica"/>
              </a:rPr>
              <a:t>CANADA</a:t>
            </a:r>
            <a:r>
              <a:rPr lang="en-US" sz="1000" b="1" i="0" spc="0" dirty="0" smtClean="0">
                <a:solidFill>
                  <a:srgbClr val="7F7F7F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dirty="0" smtClean="0">
                <a:solidFill>
                  <a:srgbClr val="B3272B"/>
                </a:solidFill>
                <a:latin typeface="Wingdings" charset="2"/>
                <a:cs typeface="Wingdings" charset="2"/>
              </a:rPr>
              <a:t>n</a:t>
            </a:r>
            <a:r>
              <a:rPr lang="en-US" sz="1000" b="1" i="0" spc="0" dirty="0" smtClean="0">
                <a:solidFill>
                  <a:srgbClr val="7F7F7F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dirty="0" smtClean="0">
                <a:solidFill>
                  <a:srgbClr val="4D4E50"/>
                </a:solidFill>
                <a:latin typeface="Helvetica"/>
                <a:cs typeface="Helvetica"/>
              </a:rPr>
              <a:t>MEXICO</a:t>
            </a:r>
            <a:r>
              <a:rPr lang="en-US" sz="1000" b="1" i="0" spc="0" dirty="0" smtClean="0">
                <a:solidFill>
                  <a:srgbClr val="7F7F7F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dirty="0" smtClean="0">
                <a:solidFill>
                  <a:srgbClr val="B3272B"/>
                </a:solidFill>
                <a:latin typeface="Wingdings" charset="2"/>
                <a:cs typeface="Wingdings" charset="2"/>
              </a:rPr>
              <a:t>n</a:t>
            </a:r>
            <a:r>
              <a:rPr lang="en-US" sz="1000" b="1" i="0" spc="0" dirty="0" smtClean="0">
                <a:solidFill>
                  <a:srgbClr val="7F7F7F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baseline="0" dirty="0" smtClean="0">
                <a:solidFill>
                  <a:srgbClr val="4D4E50"/>
                </a:solidFill>
                <a:latin typeface="Helvetica"/>
                <a:cs typeface="Helvetica"/>
              </a:rPr>
              <a:t>POLAND</a:t>
            </a:r>
            <a:r>
              <a:rPr lang="en-US" sz="1000" b="1" i="0" spc="0" dirty="0" smtClean="0">
                <a:solidFill>
                  <a:srgbClr val="B3272B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dirty="0" smtClean="0">
                <a:solidFill>
                  <a:srgbClr val="B3272B"/>
                </a:solidFill>
                <a:latin typeface="Wingdings" charset="2"/>
                <a:cs typeface="Wingdings" charset="2"/>
              </a:rPr>
              <a:t>n</a:t>
            </a:r>
            <a:r>
              <a:rPr lang="en-US" sz="1000" b="1" i="0" spc="0" dirty="0" smtClean="0">
                <a:solidFill>
                  <a:srgbClr val="B3272B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baseline="0" dirty="0" smtClean="0">
                <a:solidFill>
                  <a:srgbClr val="4D4E50"/>
                </a:solidFill>
                <a:latin typeface="Helvetica"/>
                <a:cs typeface="Helvetica"/>
              </a:rPr>
              <a:t>CHINA</a:t>
            </a:r>
            <a:endParaRPr lang="en-US" sz="1000" b="1" i="0" spc="0" dirty="0">
              <a:solidFill>
                <a:srgbClr val="4D4E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589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2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69913" y="1023938"/>
            <a:ext cx="8574087" cy="1816100"/>
            <a:chOff x="569913" y="1023938"/>
            <a:chExt cx="8574087" cy="18161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80074" y="1023938"/>
              <a:ext cx="8563926" cy="18161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  <a:effectLst/>
              </a:endParaRPr>
            </a:p>
          </p:txBody>
        </p:sp>
        <p:sp>
          <p:nvSpPr>
            <p:cNvPr id="19" name="Isosceles Triangle 18"/>
            <p:cNvSpPr/>
            <p:nvPr userDrawn="1"/>
          </p:nvSpPr>
          <p:spPr>
            <a:xfrm rot="5400000">
              <a:off x="433996" y="1843797"/>
              <a:ext cx="448218" cy="17638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 userDrawn="1"/>
        </p:nvSpPr>
        <p:spPr>
          <a:xfrm>
            <a:off x="0" y="1034098"/>
            <a:ext cx="125413" cy="1816100"/>
          </a:xfrm>
          <a:prstGeom prst="rect">
            <a:avLst/>
          </a:prstGeom>
          <a:solidFill>
            <a:srgbClr val="B32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  <a:effectLst/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7360207" y="6487324"/>
            <a:ext cx="1501652" cy="305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400" b="0" i="0" u="none" strike="noStrike" kern="1200" spc="0" baseline="30000" dirty="0" err="1" smtClean="0">
                <a:solidFill>
                  <a:srgbClr val="3F3F42"/>
                </a:solidFill>
                <a:latin typeface="Helvetica"/>
                <a:ea typeface="+mn-ea"/>
                <a:cs typeface="Helvetica"/>
              </a:rPr>
              <a:t>millercanfield.com</a:t>
            </a:r>
            <a:endParaRPr lang="en-US" sz="1400" b="0" i="0" u="none" strike="noStrike" kern="1200" spc="0" baseline="30000" dirty="0" smtClean="0">
              <a:solidFill>
                <a:srgbClr val="3F3F42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443120" y="6264531"/>
            <a:ext cx="4644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spc="0" dirty="0" smtClean="0">
                <a:solidFill>
                  <a:srgbClr val="3F3F42"/>
                </a:solidFill>
                <a:latin typeface="Helvetica"/>
                <a:cs typeface="Helvetica"/>
              </a:rPr>
              <a:t>UNITED STATES  </a:t>
            </a:r>
            <a:r>
              <a:rPr lang="en-US" sz="1000" b="1" i="0" spc="0" baseline="0" dirty="0" smtClean="0">
                <a:solidFill>
                  <a:srgbClr val="B3272B"/>
                </a:solidFill>
                <a:latin typeface="Wingdings" charset="2"/>
                <a:cs typeface="Wingdings" charset="2"/>
              </a:rPr>
              <a:t>n</a:t>
            </a:r>
            <a:r>
              <a:rPr lang="en-US" sz="1000" b="1" i="0" spc="0" baseline="0" dirty="0" smtClean="0">
                <a:solidFill>
                  <a:srgbClr val="7F7F7F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dirty="0" smtClean="0">
                <a:solidFill>
                  <a:schemeClr val="accent3"/>
                </a:solidFill>
                <a:latin typeface="Helvetica"/>
                <a:cs typeface="Helvetica"/>
              </a:rPr>
              <a:t>CANADA</a:t>
            </a:r>
            <a:r>
              <a:rPr lang="en-US" sz="1000" b="1" i="0" spc="0" dirty="0" smtClean="0">
                <a:solidFill>
                  <a:srgbClr val="7F7F7F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dirty="0" smtClean="0">
                <a:solidFill>
                  <a:srgbClr val="B3272B"/>
                </a:solidFill>
                <a:latin typeface="Wingdings" charset="2"/>
                <a:cs typeface="Wingdings" charset="2"/>
              </a:rPr>
              <a:t>n</a:t>
            </a:r>
            <a:r>
              <a:rPr lang="en-US" sz="1000" b="1" i="0" spc="0" dirty="0" smtClean="0">
                <a:solidFill>
                  <a:srgbClr val="7F7F7F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dirty="0" smtClean="0">
                <a:solidFill>
                  <a:srgbClr val="4D4E50"/>
                </a:solidFill>
                <a:latin typeface="Helvetica"/>
                <a:cs typeface="Helvetica"/>
              </a:rPr>
              <a:t>MEXICO</a:t>
            </a:r>
            <a:r>
              <a:rPr lang="en-US" sz="1000" b="1" i="0" spc="0" dirty="0" smtClean="0">
                <a:solidFill>
                  <a:srgbClr val="7F7F7F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dirty="0" smtClean="0">
                <a:solidFill>
                  <a:srgbClr val="B3272B"/>
                </a:solidFill>
                <a:latin typeface="Wingdings" charset="2"/>
                <a:cs typeface="Wingdings" charset="2"/>
              </a:rPr>
              <a:t>n</a:t>
            </a:r>
            <a:r>
              <a:rPr lang="en-US" sz="1000" b="1" i="0" spc="0" dirty="0" smtClean="0">
                <a:solidFill>
                  <a:srgbClr val="7F7F7F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baseline="0" dirty="0" smtClean="0">
                <a:solidFill>
                  <a:srgbClr val="4D4E50"/>
                </a:solidFill>
                <a:latin typeface="Helvetica"/>
                <a:cs typeface="Helvetica"/>
              </a:rPr>
              <a:t>POLAND</a:t>
            </a:r>
            <a:r>
              <a:rPr lang="en-US" sz="1000" b="1" i="0" spc="0" dirty="0" smtClean="0">
                <a:solidFill>
                  <a:srgbClr val="B3272B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dirty="0" smtClean="0">
                <a:solidFill>
                  <a:srgbClr val="B3272B"/>
                </a:solidFill>
                <a:latin typeface="Wingdings" charset="2"/>
                <a:cs typeface="Wingdings" charset="2"/>
              </a:rPr>
              <a:t>n</a:t>
            </a:r>
            <a:r>
              <a:rPr lang="en-US" sz="1000" b="1" i="0" spc="0" dirty="0" smtClean="0">
                <a:solidFill>
                  <a:srgbClr val="B3272B"/>
                </a:solidFill>
                <a:latin typeface="Helvetica"/>
                <a:cs typeface="Helvetica"/>
              </a:rPr>
              <a:t>  </a:t>
            </a:r>
            <a:r>
              <a:rPr lang="en-US" sz="1000" b="1" i="0" spc="0" baseline="0" dirty="0" smtClean="0">
                <a:solidFill>
                  <a:srgbClr val="4D4E50"/>
                </a:solidFill>
                <a:latin typeface="Helvetica"/>
                <a:cs typeface="Helvetica"/>
              </a:rPr>
              <a:t>CHINA</a:t>
            </a:r>
            <a:endParaRPr lang="en-US" sz="1000" b="1" i="0" spc="0" dirty="0">
              <a:solidFill>
                <a:srgbClr val="4D4E50"/>
              </a:solidFill>
              <a:latin typeface="Helvetica"/>
              <a:cs typeface="Helvetica"/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421410" y="1823735"/>
            <a:ext cx="2990215" cy="8788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name@millercanfield.com</a:t>
            </a:r>
            <a:endParaRPr lang="en-US" dirty="0" smtClean="0"/>
          </a:p>
          <a:p>
            <a:pPr lvl="0"/>
            <a:r>
              <a:rPr lang="en-US" dirty="0" smtClean="0"/>
              <a:t>+0.000.000.0000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414425" y="1469368"/>
            <a:ext cx="2997200" cy="35436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Contact’s Name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661815" y="1823735"/>
            <a:ext cx="2990215" cy="8788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err="1" smtClean="0"/>
              <a:t>name@millercanfield.com</a:t>
            </a:r>
            <a:endParaRPr lang="en-US" dirty="0" smtClean="0"/>
          </a:p>
          <a:p>
            <a:pPr lvl="0"/>
            <a:r>
              <a:rPr lang="en-US" dirty="0" smtClean="0"/>
              <a:t>+0.000.000.0000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654830" y="1469368"/>
            <a:ext cx="2997200" cy="35436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Contact’s Name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53280" y="4074732"/>
            <a:ext cx="5559425" cy="731838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688B0"/>
                </a:solidFill>
              </a:defRPr>
            </a:lvl1pPr>
          </a:lstStyle>
          <a:p>
            <a:pPr lvl="0"/>
            <a:r>
              <a:rPr lang="en-US" dirty="0" smtClean="0"/>
              <a:t>Thank You for the Opportunity! 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297253" y="1519776"/>
            <a:ext cx="0" cy="879302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5334" y="6078762"/>
            <a:ext cx="1003767" cy="3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9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536055" y="458787"/>
            <a:ext cx="8607945" cy="1143001"/>
            <a:chOff x="536055" y="458787"/>
            <a:chExt cx="8607945" cy="1143001"/>
          </a:xfrm>
        </p:grpSpPr>
        <p:sp>
          <p:nvSpPr>
            <p:cNvPr id="8" name="Rectangle 7"/>
            <p:cNvSpPr/>
            <p:nvPr userDrawn="1"/>
          </p:nvSpPr>
          <p:spPr>
            <a:xfrm>
              <a:off x="585395" y="458787"/>
              <a:ext cx="8558605" cy="11430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  <a:effectLst/>
              </a:endParaRP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5400000">
              <a:off x="427133" y="959612"/>
              <a:ext cx="359194" cy="1413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InteriorMapSlide.png"/>
          <p:cNvPicPr>
            <a:picLocks noChangeAspect="1"/>
          </p:cNvPicPr>
          <p:nvPr userDrawn="1"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95" y="458787"/>
            <a:ext cx="8572500" cy="1143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58787"/>
            <a:ext cx="73024" cy="1143001"/>
          </a:xfrm>
          <a:prstGeom prst="rect">
            <a:avLst/>
          </a:prstGeom>
          <a:solidFill>
            <a:srgbClr val="B32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6600" y="630904"/>
            <a:ext cx="7410200" cy="7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96332" y="1837806"/>
            <a:ext cx="7590468" cy="4086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283" y="6208809"/>
            <a:ext cx="399836" cy="365125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rgbClr val="4688B0"/>
                </a:solidFill>
                <a:latin typeface="Helvetica"/>
                <a:cs typeface="Helvetica"/>
              </a:defRPr>
            </a:lvl1pPr>
          </a:lstStyle>
          <a:p>
            <a:fld id="{958F5C9C-4216-AA45-A348-3E0CF733F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7360207" y="6487324"/>
            <a:ext cx="1501652" cy="305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1400" b="0" i="0" u="none" strike="noStrike" kern="1200" spc="0" baseline="30000" dirty="0" err="1" smtClean="0">
                <a:solidFill>
                  <a:srgbClr val="3F3F42"/>
                </a:solidFill>
                <a:latin typeface="Helvetica"/>
                <a:ea typeface="+mn-ea"/>
                <a:cs typeface="Helvetica"/>
              </a:rPr>
              <a:t>millercanfield.com</a:t>
            </a:r>
            <a:endParaRPr lang="en-US" sz="1400" b="0" i="0" u="none" strike="noStrike" kern="1200" spc="0" baseline="30000" dirty="0" smtClean="0">
              <a:solidFill>
                <a:srgbClr val="3F3F42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05334" y="6078762"/>
            <a:ext cx="1003767" cy="3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173038" indent="-173038" algn="l" defTabSz="457200" rtl="0" eaLnBrk="1" latinLnBrk="0" hangingPunct="1">
        <a:spcBef>
          <a:spcPct val="20000"/>
        </a:spcBef>
        <a:buClr>
          <a:srgbClr val="B3272B"/>
        </a:buClr>
        <a:buFont typeface="Wingdings" charset="2"/>
        <a:buChar char="§"/>
        <a:defRPr sz="1800" kern="1200">
          <a:solidFill>
            <a:srgbClr val="4D4E50"/>
          </a:solidFill>
          <a:latin typeface="Helvetica"/>
          <a:ea typeface="+mn-ea"/>
          <a:cs typeface="Helvetica"/>
        </a:defRPr>
      </a:lvl1pPr>
      <a:lvl2pPr marL="625475" indent="-223838" algn="l" defTabSz="457200" rtl="0" eaLnBrk="1" latinLnBrk="0" hangingPunct="1">
        <a:spcBef>
          <a:spcPct val="20000"/>
        </a:spcBef>
        <a:buClr>
          <a:srgbClr val="B3272B"/>
        </a:buClr>
        <a:buFont typeface="Arial"/>
        <a:buChar char="–"/>
        <a:tabLst>
          <a:tab pos="1368425" algn="l"/>
        </a:tabLst>
        <a:defRPr sz="1400" kern="1200">
          <a:solidFill>
            <a:srgbClr val="4D4E50"/>
          </a:solidFill>
          <a:latin typeface="Helvetica"/>
          <a:ea typeface="+mn-ea"/>
          <a:cs typeface="Helvetica"/>
        </a:defRPr>
      </a:lvl2pPr>
      <a:lvl3pPr marL="1089025" indent="-174625" algn="l" defTabSz="457200" rtl="0" eaLnBrk="1" latinLnBrk="0" hangingPunct="1">
        <a:spcBef>
          <a:spcPct val="20000"/>
        </a:spcBef>
        <a:buClr>
          <a:srgbClr val="B3272B"/>
        </a:buClr>
        <a:buFont typeface="Arial"/>
        <a:buChar char="•"/>
        <a:defRPr sz="1400" kern="1200">
          <a:solidFill>
            <a:srgbClr val="4D4E50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B3272B"/>
        </a:buClr>
        <a:buFont typeface="Arial"/>
        <a:buChar char="–"/>
        <a:defRPr sz="1400" kern="1200">
          <a:solidFill>
            <a:srgbClr val="4D4E50"/>
          </a:solidFill>
          <a:latin typeface="Helvetica"/>
          <a:ea typeface="+mn-ea"/>
          <a:cs typeface="Helvetica"/>
        </a:defRPr>
      </a:lvl4pPr>
      <a:lvl5pPr marL="2005013" indent="-176213" algn="l" defTabSz="457200" rtl="0" eaLnBrk="1" latinLnBrk="0" hangingPunct="1">
        <a:spcBef>
          <a:spcPct val="20000"/>
        </a:spcBef>
        <a:buClr>
          <a:srgbClr val="B3272B"/>
        </a:buClr>
        <a:buFont typeface="Arial"/>
        <a:buChar char="»"/>
        <a:defRPr sz="1400" kern="1200">
          <a:solidFill>
            <a:srgbClr val="4D4E50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escalante@millercanfield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911" y="3074861"/>
            <a:ext cx="7962314" cy="26366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Miller, Canfield, Paddock and Stone, PLC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B3272B"/>
                </a:solidFill>
              </a:rPr>
              <a:t>“</a:t>
            </a:r>
            <a:r>
              <a:rPr lang="en-US" sz="2800" i="1" dirty="0" smtClean="0">
                <a:solidFill>
                  <a:srgbClr val="B3272B"/>
                </a:solidFill>
              </a:rPr>
              <a:t>The Outlook for U.S. Corporate Tax Reform, Border Adjustments and Trade Actions”</a:t>
            </a:r>
            <a:endParaRPr lang="en-US" i="1" dirty="0">
              <a:solidFill>
                <a:srgbClr val="B3272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5362" y="6256443"/>
            <a:ext cx="3184525" cy="299370"/>
          </a:xfrm>
        </p:spPr>
        <p:txBody>
          <a:bodyPr>
            <a:normAutofit lnSpcReduction="10000"/>
          </a:bodyPr>
          <a:lstStyle/>
          <a:p>
            <a:r>
              <a:rPr lang="en-US" sz="1000" i="1" dirty="0" smtClean="0"/>
              <a:t>June 2017</a:t>
            </a:r>
            <a:r>
              <a:rPr lang="en-US" i="1" dirty="0" smtClean="0"/>
              <a:t>	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5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BAT: Costs of Imports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6056" y="1835198"/>
            <a:ext cx="8369491" cy="4464001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Question</a:t>
            </a:r>
            <a:r>
              <a:rPr lang="en-US" sz="2400" dirty="0" smtClean="0"/>
              <a:t>: Won’t imported goods become too expensive?</a:t>
            </a:r>
          </a:p>
          <a:p>
            <a:r>
              <a:rPr lang="en-US" sz="2400" u="sng" dirty="0" smtClean="0"/>
              <a:t>Answer</a:t>
            </a:r>
            <a:r>
              <a:rPr lang="en-US" sz="2400" dirty="0" smtClean="0"/>
              <a:t>: No, because USD expected to appreciate</a:t>
            </a:r>
          </a:p>
          <a:p>
            <a:pPr lvl="1"/>
            <a:r>
              <a:rPr lang="en-US" sz="2400" dirty="0" smtClean="0"/>
              <a:t>Economists predict rapid appreciation of USD of 25%</a:t>
            </a:r>
          </a:p>
          <a:p>
            <a:pPr lvl="1"/>
            <a:r>
              <a:rPr lang="en-US" sz="2400" dirty="0" smtClean="0"/>
              <a:t>Other examples: when VAT border-adjustment features adopted by countries; immediate depreciation of British pound upon Brexit vote (over 10%)</a:t>
            </a:r>
          </a:p>
          <a:p>
            <a:r>
              <a:rPr lang="en-US" sz="2400" u="sng" dirty="0" smtClean="0"/>
              <a:t>Predicted Effect</a:t>
            </a:r>
            <a:r>
              <a:rPr lang="en-US" sz="2400" dirty="0" smtClean="0"/>
              <a:t>: 25% appreciation of USD should fully neutralize affect on U.S. company’s profitability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BAT: Sample Profit/Loss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07202"/>
              </p:ext>
            </p:extLst>
          </p:nvPr>
        </p:nvGraphicFramePr>
        <p:xfrm>
          <a:off x="1084522" y="1850059"/>
          <a:ext cx="7081280" cy="3955311"/>
        </p:xfrm>
        <a:graphic>
          <a:graphicData uri="http://schemas.openxmlformats.org/drawingml/2006/table">
            <a:tbl>
              <a:tblPr/>
              <a:tblGrid>
                <a:gridCol w="279524"/>
                <a:gridCol w="745398"/>
                <a:gridCol w="1024923"/>
                <a:gridCol w="1801378"/>
                <a:gridCol w="1646087"/>
                <a:gridCol w="1583970"/>
              </a:tblGrid>
              <a:tr h="751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BAT, but Reduced CIT Rate (20%)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BAT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(no USD appreciation)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BAT 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(25% USD appreciation)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2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Domestic inputs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Foreign inputs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Pre-tax income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Taxable income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25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Tax (20%)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After-tax income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$320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$260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$320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6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Implementing…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6056" y="1835198"/>
            <a:ext cx="8139225" cy="4554969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Big Policy Questions Clouding Prospects</a:t>
            </a:r>
            <a:r>
              <a:rPr lang="en-US" sz="2800" dirty="0" smtClean="0"/>
              <a:t>:</a:t>
            </a:r>
          </a:p>
          <a:p>
            <a:pPr lvl="1"/>
            <a:r>
              <a:rPr lang="en-US" sz="2200" dirty="0" smtClean="0"/>
              <a:t>Extent </a:t>
            </a:r>
            <a:r>
              <a:rPr lang="en-US" sz="2200" dirty="0"/>
              <a:t>and duration of USD appreciation source of most of the apprehension</a:t>
            </a:r>
          </a:p>
          <a:p>
            <a:pPr lvl="1"/>
            <a:r>
              <a:rPr lang="en-US" sz="2200" dirty="0" smtClean="0"/>
              <a:t>Inflationary effect on U.S. </a:t>
            </a:r>
            <a:r>
              <a:rPr lang="en-US" sz="2200" dirty="0" smtClean="0"/>
              <a:t>economy</a:t>
            </a:r>
          </a:p>
          <a:p>
            <a:pPr lvl="1"/>
            <a:endParaRPr lang="en-US" sz="2200" dirty="0" smtClean="0"/>
          </a:p>
          <a:p>
            <a:r>
              <a:rPr lang="en-US" sz="2800" u="sng" dirty="0" smtClean="0"/>
              <a:t>Big Political Questions Clouding Prospects</a:t>
            </a:r>
            <a:r>
              <a:rPr lang="en-US" sz="2800" dirty="0" smtClean="0"/>
              <a:t>:</a:t>
            </a:r>
          </a:p>
          <a:p>
            <a:pPr lvl="1"/>
            <a:r>
              <a:rPr lang="en-US" sz="2200" dirty="0" smtClean="0"/>
              <a:t>Affordable Care Act hangover</a:t>
            </a:r>
          </a:p>
          <a:p>
            <a:pPr lvl="1"/>
            <a:r>
              <a:rPr lang="en-US" sz="2200" dirty="0" smtClean="0"/>
              <a:t>Where is President Trump on issue? Will he “own” it?</a:t>
            </a:r>
          </a:p>
          <a:p>
            <a:pPr lvl="1"/>
            <a:r>
              <a:rPr lang="en-US" sz="2200" dirty="0" smtClean="0"/>
              <a:t>Split of conservatives/Republicans</a:t>
            </a:r>
          </a:p>
          <a:p>
            <a:pPr lvl="1"/>
            <a:r>
              <a:rPr lang="en-US" sz="2200" dirty="0" smtClean="0"/>
              <a:t>Strong lobbying against BAT (esp. retail)</a:t>
            </a:r>
          </a:p>
          <a:p>
            <a:pPr lvl="1"/>
            <a:r>
              <a:rPr lang="en-US" sz="2200" dirty="0" smtClean="0"/>
              <a:t>Legislative process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6944" y="673044"/>
            <a:ext cx="8048834" cy="744593"/>
          </a:xfrm>
        </p:spPr>
        <p:txBody>
          <a:bodyPr>
            <a:noAutofit/>
          </a:bodyPr>
          <a:lstStyle/>
          <a:p>
            <a:r>
              <a:rPr lang="en-US" dirty="0" smtClean="0"/>
              <a:t>Who Favors/Opposes BAT? Current Scorecard…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956944" y="1828797"/>
            <a:ext cx="3317359" cy="616691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Favor BAT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64820" y="1832335"/>
            <a:ext cx="3317359" cy="687581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Oppose BAT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9395" y="4958350"/>
            <a:ext cx="3317359" cy="54935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Unclear/Undecided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978" y="2541170"/>
            <a:ext cx="4465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Paul Ryan (Speaker of House)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Kevin </a:t>
            </a:r>
            <a:r>
              <a:rPr lang="en-US" b="1" dirty="0"/>
              <a:t>Brady (</a:t>
            </a:r>
            <a:r>
              <a:rPr lang="en-US" b="1" dirty="0" smtClean="0"/>
              <a:t>Chair, </a:t>
            </a:r>
            <a:r>
              <a:rPr lang="en-US" b="1" dirty="0"/>
              <a:t>House Ways </a:t>
            </a:r>
            <a:r>
              <a:rPr lang="en-US" b="1" dirty="0" smtClean="0"/>
              <a:t>&amp; Means)</a:t>
            </a:r>
            <a:endParaRPr lang="en-US" b="1" dirty="0"/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Peter Navarro (President’s National </a:t>
            </a:r>
            <a:r>
              <a:rPr lang="en-US" b="1" dirty="0"/>
              <a:t>Trade </a:t>
            </a:r>
            <a:r>
              <a:rPr lang="en-US" b="1" dirty="0" smtClean="0"/>
              <a:t>Council and econ. advisor)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Grover Norquist (Americans for Tax Reform)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Stephen Bannon (Presidential Advisor)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Wilbur Ross (Sec. of Commerce)?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4652" y="2523442"/>
            <a:ext cx="4221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Gary Cohn (Pres. chief </a:t>
            </a:r>
            <a:r>
              <a:rPr lang="en-US" b="1" dirty="0"/>
              <a:t>economic </a:t>
            </a:r>
            <a:r>
              <a:rPr lang="en-US" b="1" dirty="0" smtClean="0"/>
              <a:t>advisor)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/>
              <a:t>Americans for </a:t>
            </a:r>
            <a:r>
              <a:rPr lang="en-US" b="1" dirty="0" smtClean="0"/>
              <a:t>Prosperity (Koch brothers)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/>
              <a:t>Senator Tom </a:t>
            </a:r>
            <a:r>
              <a:rPr lang="en-US" b="1" dirty="0" smtClean="0"/>
              <a:t>Cotton (R-Arkansas)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Retailers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Other conservative groups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Democrats (?)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Many other countries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40646" y="5627656"/>
            <a:ext cx="214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b="1" dirty="0" smtClean="0"/>
              <a:t>President Trump</a:t>
            </a:r>
          </a:p>
        </p:txBody>
      </p:sp>
    </p:spTree>
    <p:extLst>
      <p:ext uri="{BB962C8B-B14F-4D97-AF65-F5344CB8AC3E}">
        <p14:creationId xmlns:p14="http://schemas.microsoft.com/office/powerpoint/2010/main" val="8459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Outcomes of BAT Implementation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6688" y="1835198"/>
            <a:ext cx="8128593" cy="446400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Phase-in BAT: </a:t>
            </a:r>
          </a:p>
          <a:p>
            <a:pPr lvl="1"/>
            <a:r>
              <a:rPr lang="en-US" sz="2200" dirty="0" smtClean="0"/>
              <a:t>Transition period to allow U.S. companies period of time to adjust (3-5 years)</a:t>
            </a:r>
          </a:p>
          <a:p>
            <a:pPr lvl="1"/>
            <a:r>
              <a:rPr lang="en-US" sz="2200" dirty="0" smtClean="0"/>
              <a:t>Example: ratchet-down deductibility of imported goods over period of </a:t>
            </a:r>
            <a:r>
              <a:rPr lang="en-US" sz="2200" dirty="0" smtClean="0"/>
              <a:t>years</a:t>
            </a:r>
          </a:p>
          <a:p>
            <a:pPr lvl="1"/>
            <a:endParaRPr lang="en-US" sz="2200" dirty="0"/>
          </a:p>
          <a:p>
            <a:r>
              <a:rPr lang="en-US" sz="2600" dirty="0" smtClean="0"/>
              <a:t>Brady – Top House Rep. Legislator</a:t>
            </a:r>
          </a:p>
          <a:p>
            <a:pPr lvl="1"/>
            <a:r>
              <a:rPr lang="en-US" sz="2200" dirty="0" smtClean="0"/>
              <a:t>5 year phase-in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Modify which/how imported goods are deductible</a:t>
            </a:r>
          </a:p>
          <a:p>
            <a:pPr lvl="1"/>
            <a:r>
              <a:rPr lang="en-US" sz="2200" dirty="0" smtClean="0"/>
              <a:t>Industry specific (e.g., relief for retail sector)</a:t>
            </a:r>
          </a:p>
          <a:p>
            <a:pPr lvl="1"/>
            <a:r>
              <a:rPr lang="en-US" sz="2200" dirty="0" smtClean="0"/>
              <a:t>Make certain imports partially deductible for period</a:t>
            </a:r>
          </a:p>
          <a:p>
            <a:pPr lvl="1"/>
            <a:r>
              <a:rPr lang="en-US" sz="2200" dirty="0" smtClean="0"/>
              <a:t>Index deductibility to USD appreciation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4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 of BAT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6688" y="1835198"/>
            <a:ext cx="8128593" cy="446400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World Trade Organization prior rulings</a:t>
            </a:r>
          </a:p>
          <a:p>
            <a:pPr lvl="1"/>
            <a:r>
              <a:rPr lang="en-US" sz="2000" dirty="0"/>
              <a:t>WTO </a:t>
            </a:r>
            <a:r>
              <a:rPr lang="en-US" sz="2000" u="sng" dirty="0"/>
              <a:t>has</a:t>
            </a:r>
            <a:r>
              <a:rPr lang="en-US" sz="2000" dirty="0"/>
              <a:t> approved border tax adjustments in context of </a:t>
            </a:r>
            <a:r>
              <a:rPr lang="en-US" sz="2000" dirty="0" smtClean="0"/>
              <a:t>“</a:t>
            </a:r>
            <a:r>
              <a:rPr lang="en-US" sz="2000" dirty="0"/>
              <a:t>indirect </a:t>
            </a:r>
            <a:r>
              <a:rPr lang="en-US" sz="2000" dirty="0" smtClean="0"/>
              <a:t>taxes”, such as VAT, sales, excise taxes</a:t>
            </a:r>
          </a:p>
          <a:p>
            <a:pPr lvl="1"/>
            <a:r>
              <a:rPr lang="en-US" sz="2000" dirty="0" smtClean="0"/>
              <a:t>WTO has said border adjustments not applicable to “direct taxes” like income taxes, but has not yet ruled in such a case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WTO principles of non-discrimination</a:t>
            </a:r>
          </a:p>
          <a:p>
            <a:pPr lvl="1"/>
            <a:r>
              <a:rPr lang="en-US" sz="2000" dirty="0" smtClean="0"/>
              <a:t>Any tax must be levied on imported goods at same rate as on like domestic goods</a:t>
            </a:r>
          </a:p>
          <a:p>
            <a:pPr lvl="1"/>
            <a:r>
              <a:rPr lang="en-US" sz="2000" dirty="0" smtClean="0"/>
              <a:t>Any border adjustment must not subsidize exports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Potential legal problem with BAT: costs of labor</a:t>
            </a:r>
          </a:p>
          <a:p>
            <a:pPr lvl="1"/>
            <a:r>
              <a:rPr lang="en-US" sz="2000" dirty="0" smtClean="0"/>
              <a:t>Not deductible for imported goods, but deductible for US goods</a:t>
            </a:r>
          </a:p>
          <a:p>
            <a:pPr lvl="1"/>
            <a:r>
              <a:rPr lang="en-US" sz="2000" dirty="0" smtClean="0"/>
              <a:t>Unlike a credit-invoice VAT, which does not deduct labor costs on domestic or imported products </a:t>
            </a:r>
          </a:p>
          <a:p>
            <a:pPr lvl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Legality of BAT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6688" y="1835198"/>
            <a:ext cx="8128593" cy="446400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Consequences of WTO challenge</a:t>
            </a:r>
          </a:p>
          <a:p>
            <a:pPr lvl="1"/>
            <a:r>
              <a:rPr lang="en-US" sz="2400" dirty="0" smtClean="0"/>
              <a:t>Probability that BAT would violate existing WTO rules, but not certain</a:t>
            </a:r>
          </a:p>
          <a:p>
            <a:pPr lvl="1"/>
            <a:r>
              <a:rPr lang="en-US" sz="2400" dirty="0" smtClean="0"/>
              <a:t>In any case, even if BAT challenged in WTO:</a:t>
            </a:r>
          </a:p>
          <a:p>
            <a:pPr lvl="2"/>
            <a:r>
              <a:rPr lang="en-US" sz="2200" dirty="0" smtClean="0"/>
              <a:t>Process lengthy (at least 3 years)</a:t>
            </a:r>
          </a:p>
          <a:p>
            <a:pPr lvl="2"/>
            <a:r>
              <a:rPr lang="en-US" sz="2200" dirty="0" smtClean="0"/>
              <a:t>Trump Administration could simply ignore, pull-out U.S.</a:t>
            </a:r>
          </a:p>
          <a:p>
            <a:pPr lvl="2"/>
            <a:endParaRPr lang="en-US" sz="2200" dirty="0" smtClean="0"/>
          </a:p>
          <a:p>
            <a:r>
              <a:rPr lang="en-US" sz="2400" dirty="0" smtClean="0"/>
              <a:t>Other legal challenges with bilateral U.S. tax treaties, if BAT considered an income tax</a:t>
            </a:r>
          </a:p>
          <a:p>
            <a:endParaRPr lang="en-US" sz="2400" dirty="0"/>
          </a:p>
          <a:p>
            <a:r>
              <a:rPr lang="en-US" sz="2400" dirty="0" smtClean="0"/>
              <a:t>Challenge under NAFTA?</a:t>
            </a:r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Renegotiation of  NAFTA: Timetable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9459924"/>
              </p:ext>
            </p:extLst>
          </p:nvPr>
        </p:nvGraphicFramePr>
        <p:xfrm>
          <a:off x="615950" y="1835150"/>
          <a:ext cx="8129588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Renegotiation of  NAFTA: Timetable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5476500"/>
              </p:ext>
            </p:extLst>
          </p:nvPr>
        </p:nvGraphicFramePr>
        <p:xfrm>
          <a:off x="615950" y="1835150"/>
          <a:ext cx="8129588" cy="4108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Renegotiation of  NAFTA: Wilbur Ross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6688" y="1835198"/>
            <a:ext cx="8128593" cy="4464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“Outdated, at best”</a:t>
            </a:r>
          </a:p>
          <a:p>
            <a:pPr lvl="1"/>
            <a:r>
              <a:rPr lang="en-US" sz="2000" dirty="0" smtClean="0"/>
              <a:t>Services, including Financial Services</a:t>
            </a:r>
          </a:p>
          <a:p>
            <a:pPr lvl="1"/>
            <a:r>
              <a:rPr lang="en-US" sz="2000" dirty="0" smtClean="0"/>
              <a:t>Digital Economy</a:t>
            </a:r>
          </a:p>
          <a:p>
            <a:pPr lvl="1"/>
            <a:r>
              <a:rPr lang="en-US" sz="2000" dirty="0" smtClean="0"/>
              <a:t>Natural Resources (in part, thanks to Mexican reforms)</a:t>
            </a:r>
          </a:p>
          <a:p>
            <a:pPr lvl="1"/>
            <a:r>
              <a:rPr lang="en-US" sz="2000" dirty="0" smtClean="0"/>
              <a:t>[Environmental Matters] 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“Re-provisioning to adjust to Economic Realities”</a:t>
            </a:r>
          </a:p>
          <a:p>
            <a:pPr lvl="1"/>
            <a:r>
              <a:rPr lang="en-US" sz="2000" dirty="0" smtClean="0"/>
              <a:t>Rules of Origin – automotive industry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Canfield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7322" y="1728868"/>
            <a:ext cx="8117960" cy="4464001"/>
          </a:xfrm>
        </p:spPr>
        <p:txBody>
          <a:bodyPr>
            <a:noAutofit/>
          </a:bodyPr>
          <a:lstStyle/>
          <a:p>
            <a:r>
              <a:rPr lang="en-US" sz="2000" dirty="0"/>
              <a:t>Miller Canfield founded 1852 in Detroit</a:t>
            </a:r>
          </a:p>
          <a:p>
            <a:pPr lvl="1"/>
            <a:r>
              <a:rPr lang="en-US" sz="1800" dirty="0" smtClean="0"/>
              <a:t>250+ </a:t>
            </a:r>
            <a:r>
              <a:rPr lang="en-US" sz="1800" dirty="0"/>
              <a:t>lawyers and legal </a:t>
            </a:r>
            <a:r>
              <a:rPr lang="en-US" sz="1800" dirty="0" smtClean="0"/>
              <a:t>assistants with global </a:t>
            </a:r>
            <a:r>
              <a:rPr lang="en-US" sz="1800" dirty="0"/>
              <a:t>footprint </a:t>
            </a:r>
          </a:p>
          <a:p>
            <a:pPr lvl="2"/>
            <a:r>
              <a:rPr lang="en-US" sz="1800" dirty="0" smtClean="0"/>
              <a:t>Offices</a:t>
            </a:r>
            <a:r>
              <a:rPr lang="en-US" sz="1800" dirty="0"/>
              <a:t>: United States, Canada, Mexico, Poland, China</a:t>
            </a:r>
          </a:p>
          <a:p>
            <a:pPr lvl="2"/>
            <a:r>
              <a:rPr lang="en-US" sz="1800" dirty="0" smtClean="0"/>
              <a:t>The Legal </a:t>
            </a:r>
            <a:r>
              <a:rPr lang="en-US" sz="1800" dirty="0"/>
              <a:t>Alliance of </a:t>
            </a:r>
            <a:r>
              <a:rPr lang="en-US" sz="1800" dirty="0" smtClean="0"/>
              <a:t>Americas</a:t>
            </a:r>
          </a:p>
          <a:p>
            <a:pPr lvl="2"/>
            <a:r>
              <a:rPr lang="en-US" sz="1800" dirty="0" smtClean="0"/>
              <a:t>Other Affiliations in India</a:t>
            </a:r>
            <a:r>
              <a:rPr lang="en-US" sz="1800" dirty="0"/>
              <a:t>, Europe, </a:t>
            </a:r>
            <a:r>
              <a:rPr lang="en-US" sz="1800" dirty="0" smtClean="0"/>
              <a:t>Asia</a:t>
            </a:r>
          </a:p>
          <a:p>
            <a:pPr marL="914400" lvl="2" indent="0">
              <a:buNone/>
            </a:pPr>
            <a:endParaRPr lang="en-US" sz="1800" dirty="0"/>
          </a:p>
          <a:p>
            <a:pPr lvl="1"/>
            <a:r>
              <a:rPr lang="en-US" sz="1800" dirty="0" smtClean="0"/>
              <a:t>100</a:t>
            </a:r>
            <a:r>
              <a:rPr lang="en-US" sz="1800" dirty="0"/>
              <a:t>+ </a:t>
            </a:r>
            <a:r>
              <a:rPr lang="en-US" sz="1800" dirty="0" smtClean="0"/>
              <a:t>attorneys included </a:t>
            </a:r>
            <a:r>
              <a:rPr lang="en-US" sz="1800" dirty="0"/>
              <a:t>in </a:t>
            </a:r>
            <a:r>
              <a:rPr lang="en-US" sz="1800" dirty="0" smtClean="0"/>
              <a:t>most </a:t>
            </a:r>
            <a:r>
              <a:rPr lang="en-US" sz="1800" dirty="0"/>
              <a:t>prestigious legal referral </a:t>
            </a:r>
            <a:r>
              <a:rPr lang="en-US" sz="1800" dirty="0" smtClean="0"/>
              <a:t>guides</a:t>
            </a:r>
          </a:p>
          <a:p>
            <a:pPr marL="401637" lvl="1" indent="0">
              <a:buNone/>
            </a:pPr>
            <a:endParaRPr lang="en-US" sz="1800" dirty="0" smtClean="0"/>
          </a:p>
          <a:p>
            <a:pPr lvl="1"/>
            <a:r>
              <a:rPr lang="en-US" sz="1800" dirty="0"/>
              <a:t>Aligning our Practice with Your Business</a:t>
            </a:r>
          </a:p>
          <a:p>
            <a:pPr lvl="2"/>
            <a:r>
              <a:rPr lang="en-US" sz="1800" dirty="0"/>
              <a:t>Global </a:t>
            </a:r>
            <a:r>
              <a:rPr lang="en-US" sz="1800" dirty="0" smtClean="0"/>
              <a:t>Coverage for Auto and Manufacturing Industry</a:t>
            </a:r>
            <a:endParaRPr lang="en-US" sz="1800" dirty="0"/>
          </a:p>
          <a:p>
            <a:pPr lvl="2"/>
            <a:r>
              <a:rPr lang="en-US" sz="1800" dirty="0"/>
              <a:t>Directly Responsive</a:t>
            </a:r>
          </a:p>
          <a:p>
            <a:pPr lvl="2"/>
            <a:r>
              <a:rPr lang="en-US" sz="1800" dirty="0"/>
              <a:t>Best Practices: Cost Effective and </a:t>
            </a:r>
            <a:r>
              <a:rPr lang="en-US" sz="1800" dirty="0" smtClean="0"/>
              <a:t>Efficient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Sector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6688" y="1835198"/>
            <a:ext cx="8128593" cy="4464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GE</a:t>
            </a:r>
          </a:p>
          <a:p>
            <a:pPr lvl="1"/>
            <a:r>
              <a:rPr lang="en-US" sz="2000" dirty="0" smtClean="0"/>
              <a:t>Invest and set up operations in the market you want to be.</a:t>
            </a:r>
          </a:p>
          <a:p>
            <a:pPr lvl="1"/>
            <a:r>
              <a:rPr lang="en-US" sz="2000" dirty="0" smtClean="0"/>
              <a:t>Where you set up a factory is a hugely strategic call.</a:t>
            </a:r>
          </a:p>
          <a:p>
            <a:pPr lvl="1"/>
            <a:r>
              <a:rPr lang="en-US" sz="2000" dirty="0" smtClean="0"/>
              <a:t>Globalization effect: from 80% US to 70% Global</a:t>
            </a:r>
          </a:p>
          <a:p>
            <a:pPr lvl="1"/>
            <a:r>
              <a:rPr lang="en-US" sz="2000" dirty="0" smtClean="0"/>
              <a:t>Pros: </a:t>
            </a:r>
            <a:r>
              <a:rPr lang="en-US" sz="2000" dirty="0" err="1" smtClean="0"/>
              <a:t>FDI</a:t>
            </a:r>
            <a:r>
              <a:rPr lang="en-US" sz="2000" dirty="0" smtClean="0"/>
              <a:t>, level the playing field, reduce trade deficits</a:t>
            </a:r>
          </a:p>
          <a:p>
            <a:pPr lvl="1"/>
            <a:r>
              <a:rPr lang="en-US" sz="2000" dirty="0" smtClean="0"/>
              <a:t>Immigration: open to free flow of labor</a:t>
            </a:r>
          </a:p>
          <a:p>
            <a:pPr lvl="1"/>
            <a:endParaRPr lang="en-US" sz="1600" dirty="0"/>
          </a:p>
          <a:p>
            <a:r>
              <a:rPr lang="en-US" sz="2400" dirty="0" smtClean="0"/>
              <a:t>GM</a:t>
            </a:r>
          </a:p>
          <a:p>
            <a:pPr lvl="1"/>
            <a:r>
              <a:rPr lang="en-US" sz="2000" dirty="0" smtClean="0"/>
              <a:t>Pros: regulatory environment, tax reform, infrastructure</a:t>
            </a:r>
          </a:p>
          <a:p>
            <a:pPr lvl="1"/>
            <a:r>
              <a:rPr lang="en-US" sz="2000" dirty="0" smtClean="0"/>
              <a:t>Immigration: key educational opportunities, key contacts in operations</a:t>
            </a:r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3135" y="673044"/>
            <a:ext cx="8007984" cy="744593"/>
          </a:xfrm>
        </p:spPr>
        <p:txBody>
          <a:bodyPr>
            <a:normAutofit/>
          </a:bodyPr>
          <a:lstStyle/>
          <a:p>
            <a:r>
              <a:rPr lang="en-US" dirty="0"/>
              <a:t>Other Possibilities: </a:t>
            </a:r>
            <a:r>
              <a:rPr lang="en-US" dirty="0" smtClean="0"/>
              <a:t>Anti-dumping Self-Initiation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6688" y="1835198"/>
            <a:ext cx="8128593" cy="4464001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U.S. Tariff </a:t>
            </a:r>
            <a:r>
              <a:rPr lang="en-US" sz="2400" u="sng" dirty="0"/>
              <a:t>Act of </a:t>
            </a:r>
            <a:r>
              <a:rPr lang="en-US" sz="2400" u="sng" dirty="0" smtClean="0"/>
              <a:t>1930</a:t>
            </a:r>
            <a:r>
              <a:rPr lang="en-US" sz="2400" dirty="0" smtClean="0"/>
              <a:t>: </a:t>
            </a:r>
            <a:r>
              <a:rPr lang="en-US" sz="2200" dirty="0" smtClean="0"/>
              <a:t>Government can impose </a:t>
            </a:r>
            <a:r>
              <a:rPr lang="en-US" sz="2200" dirty="0"/>
              <a:t>duties on imported goods to protect </a:t>
            </a:r>
            <a:r>
              <a:rPr lang="en-US" sz="2200" dirty="0" smtClean="0"/>
              <a:t>U.S. </a:t>
            </a:r>
            <a:r>
              <a:rPr lang="en-US" sz="2200" dirty="0"/>
              <a:t>industries from injury and unfair competitive advantages caused by either or both:</a:t>
            </a:r>
          </a:p>
          <a:p>
            <a:pPr lvl="1"/>
            <a:r>
              <a:rPr lang="en-US" sz="2200" dirty="0" smtClean="0"/>
              <a:t>Foreign </a:t>
            </a:r>
            <a:r>
              <a:rPr lang="en-US" sz="2200" dirty="0"/>
              <a:t>price discrimination (dumping goods in </a:t>
            </a:r>
            <a:r>
              <a:rPr lang="en-US" sz="2200" dirty="0" smtClean="0"/>
              <a:t>US </a:t>
            </a:r>
            <a:r>
              <a:rPr lang="en-US" sz="2200" dirty="0"/>
              <a:t>market by selling them at less than fair market value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r>
              <a:rPr lang="en-US" sz="2200" dirty="0" smtClean="0"/>
              <a:t>Certain </a:t>
            </a:r>
            <a:r>
              <a:rPr lang="en-US" sz="2200" dirty="0"/>
              <a:t>foreign subsidies that allow importers to sell goods in </a:t>
            </a:r>
            <a:r>
              <a:rPr lang="en-US" sz="2200" dirty="0" smtClean="0"/>
              <a:t>US </a:t>
            </a:r>
            <a:r>
              <a:rPr lang="en-US" sz="2200" dirty="0"/>
              <a:t>at less than fair market value </a:t>
            </a:r>
            <a:r>
              <a:rPr lang="en-US" sz="2200" dirty="0" smtClean="0"/>
              <a:t>(</a:t>
            </a:r>
            <a:r>
              <a:rPr lang="en-US" sz="2200" dirty="0"/>
              <a:t>c</a:t>
            </a:r>
            <a:r>
              <a:rPr lang="en-US" sz="2200" dirty="0" smtClean="0"/>
              <a:t>ountervailing duties)</a:t>
            </a:r>
          </a:p>
          <a:p>
            <a:endParaRPr lang="en-US" sz="2800" dirty="0"/>
          </a:p>
          <a:p>
            <a:r>
              <a:rPr lang="en-US" sz="2400" dirty="0" smtClean="0"/>
              <a:t>US – China – Mexico (back-door antidumping)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3135" y="673044"/>
            <a:ext cx="8007984" cy="744593"/>
          </a:xfrm>
        </p:spPr>
        <p:txBody>
          <a:bodyPr>
            <a:normAutofit/>
          </a:bodyPr>
          <a:lstStyle/>
          <a:p>
            <a:r>
              <a:rPr lang="en-US" dirty="0"/>
              <a:t>Other Possibilities: Anti-dumping Self-Initiation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6688" y="1835198"/>
            <a:ext cx="8128593" cy="446400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Current practice has been for Dept. of Commerce to initiate anti-dumping investigation </a:t>
            </a:r>
            <a:r>
              <a:rPr lang="en-US" sz="2400" u="sng" dirty="0" smtClean="0"/>
              <a:t>after</a:t>
            </a:r>
            <a:r>
              <a:rPr lang="en-US" sz="2400" dirty="0" smtClean="0"/>
              <a:t> petition filed by aggrieved U.S. party/industry</a:t>
            </a:r>
          </a:p>
          <a:p>
            <a:endParaRPr lang="en-US" sz="2400" dirty="0" smtClean="0"/>
          </a:p>
          <a:p>
            <a:r>
              <a:rPr lang="en-US" sz="2400" dirty="0" smtClean="0"/>
              <a:t>But Dept. of Commerce can initiate anti-dumping investigations on its own (without private party petition)</a:t>
            </a:r>
          </a:p>
          <a:p>
            <a:endParaRPr lang="en-US" sz="2400" dirty="0" smtClean="0"/>
          </a:p>
          <a:p>
            <a:r>
              <a:rPr lang="en-US" sz="2400" dirty="0" smtClean="0"/>
              <a:t>Antidumping </a:t>
            </a:r>
            <a:r>
              <a:rPr lang="en-US" sz="2400" dirty="0"/>
              <a:t>duties </a:t>
            </a:r>
            <a:r>
              <a:rPr lang="en-US" sz="2400" dirty="0" smtClean="0"/>
              <a:t>calculated as </a:t>
            </a:r>
            <a:r>
              <a:rPr lang="en-US" sz="2400" dirty="0"/>
              <a:t>a percentage of the imported good's </a:t>
            </a:r>
            <a:r>
              <a:rPr lang="en-US" sz="2400" dirty="0" smtClean="0"/>
              <a:t>value, equal to the good's </a:t>
            </a:r>
            <a:r>
              <a:rPr lang="en-US" sz="2400" dirty="0"/>
              <a:t>dumping margin </a:t>
            </a:r>
            <a:r>
              <a:rPr lang="en-US" sz="2400" dirty="0" smtClean="0"/>
              <a:t>(possible </a:t>
            </a:r>
            <a:r>
              <a:rPr lang="en-US" sz="2400" dirty="0"/>
              <a:t>for the dumping margin to exceed 100% of the good's </a:t>
            </a:r>
            <a:r>
              <a:rPr lang="en-US" sz="2400" dirty="0" smtClean="0"/>
              <a:t>value)</a:t>
            </a:r>
          </a:p>
          <a:p>
            <a:endParaRPr lang="en-US" sz="2400" dirty="0"/>
          </a:p>
          <a:p>
            <a:r>
              <a:rPr lang="en-US" sz="2400" dirty="0" smtClean="0"/>
              <a:t>US </a:t>
            </a:r>
            <a:r>
              <a:rPr lang="en-US" sz="2400" dirty="0"/>
              <a:t>Customs </a:t>
            </a:r>
            <a:r>
              <a:rPr lang="en-US" sz="2400" dirty="0" smtClean="0"/>
              <a:t>then </a:t>
            </a:r>
            <a:r>
              <a:rPr lang="en-US" sz="2400" dirty="0"/>
              <a:t>collects </a:t>
            </a:r>
            <a:r>
              <a:rPr lang="en-US" sz="2400" dirty="0" smtClean="0"/>
              <a:t>duties when </a:t>
            </a:r>
            <a:r>
              <a:rPr lang="en-US" sz="2400" dirty="0"/>
              <a:t>the goods are </a:t>
            </a:r>
            <a:r>
              <a:rPr lang="en-US" sz="2400" dirty="0" smtClean="0"/>
              <a:t>imported</a:t>
            </a:r>
          </a:p>
          <a:p>
            <a:endParaRPr lang="en-US" sz="2400" dirty="0" smtClean="0"/>
          </a:p>
          <a:p>
            <a:r>
              <a:rPr lang="en-US" sz="2400" dirty="0"/>
              <a:t>Self-initiation controversial, but strong signs that this will happen in Trump </a:t>
            </a:r>
            <a:r>
              <a:rPr lang="en-US" sz="2400" dirty="0" smtClean="0"/>
              <a:t>Administration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3135" y="673044"/>
            <a:ext cx="8007984" cy="744593"/>
          </a:xfrm>
        </p:spPr>
        <p:txBody>
          <a:bodyPr>
            <a:normAutofit/>
          </a:bodyPr>
          <a:lstStyle/>
          <a:p>
            <a:r>
              <a:rPr lang="en-US" dirty="0"/>
              <a:t>Other Possibilities: Section 337 Investigations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16688" y="1835198"/>
            <a:ext cx="8128593" cy="4464001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Typically used by U.S. International Trade Commission to investigate unfair trade practices relating to IP infringement</a:t>
            </a:r>
          </a:p>
          <a:p>
            <a:endParaRPr lang="en-US" sz="2400" dirty="0" smtClean="0"/>
          </a:p>
          <a:p>
            <a:r>
              <a:rPr lang="en-US" sz="2400" dirty="0" smtClean="0"/>
              <a:t>But can be used in other contexts</a:t>
            </a:r>
          </a:p>
          <a:p>
            <a:pPr lvl="1"/>
            <a:r>
              <a:rPr lang="en-US" sz="2200" dirty="0" smtClean="0"/>
              <a:t>Example: U.S. Steel filed Section 337 complaint against all Chinese importers of carbon and alloy steel products</a:t>
            </a:r>
          </a:p>
          <a:p>
            <a:pPr lvl="1"/>
            <a:r>
              <a:rPr lang="en-US" sz="2200" dirty="0" smtClean="0"/>
              <a:t>Claims based on antitrust practices to fix prices </a:t>
            </a:r>
            <a:r>
              <a:rPr lang="en-US" sz="2200" dirty="0"/>
              <a:t>and control output and export </a:t>
            </a:r>
            <a:r>
              <a:rPr lang="en-US" sz="2200" dirty="0" smtClean="0"/>
              <a:t>volumes, misappropriating trade </a:t>
            </a:r>
            <a:r>
              <a:rPr lang="en-US" sz="2200" dirty="0"/>
              <a:t>secrets, and falsely designate </a:t>
            </a:r>
            <a:r>
              <a:rPr lang="en-US" sz="2200" dirty="0" smtClean="0"/>
              <a:t>country of origin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Remedy can be drastic: could prohibit an entire country’s industry from importing product into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3105835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Margarita M. Escalante</a:t>
            </a:r>
          </a:p>
          <a:p>
            <a:r>
              <a:rPr lang="en-US" dirty="0" smtClean="0">
                <a:hlinkClick r:id="rId2"/>
              </a:rPr>
              <a:t>escalante@millercanfield.com</a:t>
            </a:r>
            <a:endParaRPr lang="en-US" dirty="0" smtClean="0"/>
          </a:p>
          <a:p>
            <a:endParaRPr lang="en-US" sz="1000" dirty="0"/>
          </a:p>
          <a:p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0530" y="1711728"/>
            <a:ext cx="7891975" cy="74459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Miller Canfield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Tax Reform?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16" y="1723863"/>
            <a:ext cx="4720856" cy="478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03898" y="3498112"/>
            <a:ext cx="871869" cy="808074"/>
          </a:xfrm>
          <a:prstGeom prst="rect">
            <a:avLst/>
          </a:prstGeom>
          <a:noFill/>
          <a:ln w="1270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Tax Reform?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01" y="1768810"/>
            <a:ext cx="8134418" cy="41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Tax Reform?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40" y="1784518"/>
            <a:ext cx="774659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Tax Reform Proposals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8494137"/>
              </p:ext>
            </p:extLst>
          </p:nvPr>
        </p:nvGraphicFramePr>
        <p:xfrm>
          <a:off x="457200" y="17621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Tax Reform Proposals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6056" y="1835199"/>
            <a:ext cx="8147459" cy="4146502"/>
          </a:xfrm>
        </p:spPr>
        <p:txBody>
          <a:bodyPr>
            <a:noAutofit/>
          </a:bodyPr>
          <a:lstStyle/>
          <a:p>
            <a:r>
              <a:rPr lang="en-US" sz="2000" dirty="0" smtClean="0"/>
              <a:t>BAT initially proposed by GOP, not Trump Administration</a:t>
            </a:r>
          </a:p>
          <a:p>
            <a:pPr lvl="1"/>
            <a:r>
              <a:rPr lang="en-US" sz="1800" dirty="0" smtClean="0"/>
              <a:t>Reps. Paul Ryan (Speaker of House) and Kevin Brady (Chairman of House Ways and Means Committee)</a:t>
            </a:r>
          </a:p>
          <a:p>
            <a:pPr lvl="1"/>
            <a:r>
              <a:rPr lang="en-US" sz="1800" dirty="0" smtClean="0"/>
              <a:t>Released framework in </a:t>
            </a:r>
            <a:r>
              <a:rPr lang="en-US" sz="1800" u="sng" dirty="0" smtClean="0"/>
              <a:t>June 2016 </a:t>
            </a:r>
            <a:r>
              <a:rPr lang="en-US" sz="1800" dirty="0" smtClean="0"/>
              <a:t>Paper: “A Better Way: a Pro-Growth Tax Plan for All Americans</a:t>
            </a:r>
            <a:r>
              <a:rPr lang="en-US" sz="1800" dirty="0" smtClean="0"/>
              <a:t>”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Trump Campaign Tax Reform Pledges</a:t>
            </a:r>
          </a:p>
          <a:p>
            <a:pPr lvl="1"/>
            <a:r>
              <a:rPr lang="en-US" sz="1800" dirty="0" smtClean="0"/>
              <a:t>Reduce CIT rate from 35% to 15%</a:t>
            </a:r>
          </a:p>
          <a:p>
            <a:pPr lvl="1"/>
            <a:r>
              <a:rPr lang="en-US" sz="1800" dirty="0" smtClean="0"/>
              <a:t>Reduce rate to 10% for U.S. companies repatriating profits</a:t>
            </a:r>
          </a:p>
          <a:p>
            <a:pPr lvl="1"/>
            <a:r>
              <a:rPr lang="en-US" sz="1800" dirty="0" smtClean="0"/>
              <a:t>Campaign did not include border-adjustment features of tax, but rather higher duties on imports (esp. from Mexico and China</a:t>
            </a:r>
            <a:r>
              <a:rPr lang="en-US" sz="1800" dirty="0" smtClean="0"/>
              <a:t>)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Senate (Hatch) tax reform proposal not getting attention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BAT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6056" y="1835198"/>
            <a:ext cx="8139225" cy="4464001"/>
          </a:xfrm>
        </p:spPr>
        <p:txBody>
          <a:bodyPr>
            <a:noAutofit/>
          </a:bodyPr>
          <a:lstStyle/>
          <a:p>
            <a:r>
              <a:rPr lang="en-US" sz="2400" dirty="0" smtClean="0"/>
              <a:t>Technically, “</a:t>
            </a:r>
            <a:r>
              <a:rPr lang="en-US" sz="2400" b="1" dirty="0" smtClean="0"/>
              <a:t>destination-based cash-flow tax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Replacement </a:t>
            </a:r>
            <a:r>
              <a:rPr lang="en-US" sz="2400" dirty="0"/>
              <a:t>for corporate income tax</a:t>
            </a:r>
          </a:p>
          <a:p>
            <a:r>
              <a:rPr lang="en-US" sz="2400" dirty="0" smtClean="0"/>
              <a:t>Single </a:t>
            </a:r>
            <a:r>
              <a:rPr lang="en-US" sz="2400" dirty="0"/>
              <a:t>rate – presently advertised at 20%</a:t>
            </a:r>
          </a:p>
          <a:p>
            <a:r>
              <a:rPr lang="en-US" sz="2400" dirty="0" smtClean="0"/>
              <a:t>“Cash-flow” feature</a:t>
            </a:r>
          </a:p>
          <a:p>
            <a:pPr lvl="1"/>
            <a:r>
              <a:rPr lang="en-US" sz="2400" dirty="0" smtClean="0"/>
              <a:t>Businesses can fully expense capital investments, rather than depreciate over number of years</a:t>
            </a:r>
            <a:endParaRPr lang="en-US" sz="2400" dirty="0"/>
          </a:p>
          <a:p>
            <a:pPr lvl="1"/>
            <a:r>
              <a:rPr lang="en-US" sz="2400" dirty="0"/>
              <a:t>Retain deduction for </a:t>
            </a:r>
            <a:r>
              <a:rPr lang="en-US" sz="2400" dirty="0" smtClean="0"/>
              <a:t>wages (c</a:t>
            </a:r>
            <a:r>
              <a:rPr lang="en-US" sz="2200" dirty="0" smtClean="0"/>
              <a:t>an </a:t>
            </a:r>
            <a:r>
              <a:rPr lang="en-US" sz="2200" dirty="0"/>
              <a:t>be understood as a 20% “subsidy” for </a:t>
            </a:r>
            <a:r>
              <a:rPr lang="en-US" sz="2200" dirty="0" smtClean="0"/>
              <a:t>U.S. payrolls, </a:t>
            </a:r>
            <a:r>
              <a:rPr lang="en-US" sz="2200" dirty="0"/>
              <a:t>relative to </a:t>
            </a:r>
            <a:r>
              <a:rPr lang="en-US" sz="2200" dirty="0" smtClean="0"/>
              <a:t>VAT)</a:t>
            </a:r>
            <a:endParaRPr lang="en-US" sz="2200" dirty="0"/>
          </a:p>
          <a:p>
            <a:r>
              <a:rPr lang="en-US" sz="2400" b="1" i="1" dirty="0" smtClean="0"/>
              <a:t>And…</a:t>
            </a:r>
            <a:endParaRPr lang="en-US" sz="1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of BAT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6056" y="1835198"/>
            <a:ext cx="8369491" cy="4464001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“Destination-based” (Border Adjustment) feature</a:t>
            </a:r>
          </a:p>
          <a:p>
            <a:pPr lvl="1"/>
            <a:r>
              <a:rPr lang="en-US" sz="2000" dirty="0" smtClean="0"/>
              <a:t>Changes CIT from “source-based” to “destination based”</a:t>
            </a:r>
          </a:p>
          <a:p>
            <a:pPr lvl="1"/>
            <a:r>
              <a:rPr lang="en-US" sz="2000" dirty="0" smtClean="0"/>
              <a:t>Business taxed imposed based on place of consumption of goods and services, but on source of income and location of purchaser</a:t>
            </a:r>
          </a:p>
          <a:p>
            <a:pPr marL="401637" lvl="1" indent="0" algn="ctr">
              <a:buNone/>
            </a:pPr>
            <a:endParaRPr lang="en-US" sz="2000" b="1" i="1" dirty="0" smtClean="0"/>
          </a:p>
          <a:p>
            <a:pPr marL="401637" lvl="1" indent="0" algn="ctr">
              <a:buNone/>
            </a:pPr>
            <a:r>
              <a:rPr lang="en-US" sz="2000" b="1" i="1" dirty="0" smtClean="0"/>
              <a:t>20% Tax Imposed on</a:t>
            </a:r>
          </a:p>
          <a:p>
            <a:pPr marL="401637" lvl="1" indent="0" algn="ctr">
              <a:buNone/>
            </a:pPr>
            <a:r>
              <a:rPr lang="en-US" sz="2000" b="1" i="1" dirty="0" smtClean="0"/>
              <a:t>Domestic (U.S.) Revenues Less Domestic (U.S.) Costs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deduction for </a:t>
            </a:r>
            <a:r>
              <a:rPr lang="en-US" sz="2000" dirty="0" smtClean="0"/>
              <a:t>costs of imported goods or services</a:t>
            </a:r>
          </a:p>
          <a:p>
            <a:pPr lvl="1"/>
            <a:r>
              <a:rPr lang="en-US" sz="2000" dirty="0" smtClean="0"/>
              <a:t>Revenue derived from exports </a:t>
            </a:r>
            <a:r>
              <a:rPr lang="en-US" sz="2000" dirty="0"/>
              <a:t>not </a:t>
            </a:r>
            <a:r>
              <a:rPr lang="en-US" sz="2000" dirty="0" smtClean="0"/>
              <a:t>taxed (tax </a:t>
            </a:r>
            <a:r>
              <a:rPr lang="en-US" sz="2000" dirty="0"/>
              <a:t>imposed only on goods/services consumed in </a:t>
            </a:r>
            <a:r>
              <a:rPr lang="en-US" sz="2000" dirty="0" smtClean="0"/>
              <a:t>U.S.)</a:t>
            </a:r>
          </a:p>
          <a:p>
            <a:pPr lvl="2"/>
            <a:r>
              <a:rPr lang="en-US" sz="2000" dirty="0" smtClean="0"/>
              <a:t>Encourages exports</a:t>
            </a:r>
          </a:p>
          <a:p>
            <a:pPr lvl="2"/>
            <a:r>
              <a:rPr lang="en-US" sz="2000" dirty="0" smtClean="0"/>
              <a:t>Encourages repatriation of foreign profits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8F5C9C-4216-AA45-A348-3E0CF733F99D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72060" y="3583212"/>
            <a:ext cx="7629059" cy="893135"/>
          </a:xfrm>
          <a:prstGeom prst="rect">
            <a:avLst/>
          </a:prstGeom>
          <a:noFill/>
          <a:ln w="57150">
            <a:solidFill>
              <a:srgbClr val="B3272B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ller Canfield Theme">
  <a:themeElements>
    <a:clrScheme name="Miller Canfield Theme Colors">
      <a:dk1>
        <a:srgbClr val="4D4E50"/>
      </a:dk1>
      <a:lt1>
        <a:sysClr val="window" lastClr="FFFFFF"/>
      </a:lt1>
      <a:dk2>
        <a:srgbClr val="4E8CB1"/>
      </a:dk2>
      <a:lt2>
        <a:srgbClr val="FFFFFF"/>
      </a:lt2>
      <a:accent1>
        <a:srgbClr val="4E8CB1"/>
      </a:accent1>
      <a:accent2>
        <a:srgbClr val="B62527"/>
      </a:accent2>
      <a:accent3>
        <a:srgbClr val="4D4E50"/>
      </a:accent3>
      <a:accent4>
        <a:srgbClr val="B4D2DD"/>
      </a:accent4>
      <a:accent5>
        <a:srgbClr val="FFFFFF"/>
      </a:accent5>
      <a:accent6>
        <a:srgbClr val="FFFFFF"/>
      </a:accent6>
      <a:hlink>
        <a:srgbClr val="4E8CB1"/>
      </a:hlink>
      <a:folHlink>
        <a:srgbClr val="4E8CB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1597</Words>
  <Application>Microsoft Office PowerPoint</Application>
  <PresentationFormat>On-screen Show (4:3)</PresentationFormat>
  <Paragraphs>280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Miller Canfield Theme</vt:lpstr>
      <vt:lpstr>Miller, Canfield, Paddock and Stone, PLC  “The Outlook for U.S. Corporate Tax Reform, Border Adjustments and Trade Actions”</vt:lpstr>
      <vt:lpstr>Miller Canfield</vt:lpstr>
      <vt:lpstr>Need for Tax Reform?</vt:lpstr>
      <vt:lpstr>Need for Tax Reform?</vt:lpstr>
      <vt:lpstr>Need for Tax Reform?</vt:lpstr>
      <vt:lpstr>Corporate Tax Reform Proposals</vt:lpstr>
      <vt:lpstr>Corporate Tax Reform Proposals</vt:lpstr>
      <vt:lpstr>Key Features of BAT</vt:lpstr>
      <vt:lpstr>Key Features of BAT</vt:lpstr>
      <vt:lpstr>Key Features of BAT: Costs of Imports</vt:lpstr>
      <vt:lpstr>Key Features of BAT: Sample Profit/Loss</vt:lpstr>
      <vt:lpstr>Challenges in Implementing…</vt:lpstr>
      <vt:lpstr>Who Favors/Opposes BAT? Current Scorecard…</vt:lpstr>
      <vt:lpstr>Possible Outcomes of BAT Implementation</vt:lpstr>
      <vt:lpstr>Legality of BAT</vt:lpstr>
      <vt:lpstr>Legality of BAT</vt:lpstr>
      <vt:lpstr>Renegotiation of  NAFTA: Timetable</vt:lpstr>
      <vt:lpstr>Renegotiation of  NAFTA: Timetable</vt:lpstr>
      <vt:lpstr>Renegotiation of  NAFTA: Wilbur Ross</vt:lpstr>
      <vt:lpstr>Private Sector</vt:lpstr>
      <vt:lpstr>Other Possibilities: Anti-dumping Self-Initiation</vt:lpstr>
      <vt:lpstr>Other Possibilities: Anti-dumping Self-Initiation</vt:lpstr>
      <vt:lpstr>Other Possibilities: Section 337 Investigations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2015-04-20T22:14:21Z</dcterms:created>
  <dcterms:modified xsi:type="dcterms:W3CDTF">2017-06-21T18:57:22Z</dcterms:modified>
</cp:coreProperties>
</file>